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slideMasters/slideMaster29.xml" ContentType="application/vnd.openxmlformats-officedocument.presentationml.slideMaster+xml"/>
  <Override PartName="/ppt/slides/slide29.xml" ContentType="application/vnd.openxmlformats-officedocument.presentationml.slide+xml"/>
  <Override PartName="/ppt/slideMasters/slideMaster30.xml" ContentType="application/vnd.openxmlformats-officedocument.presentationml.slideMaster+xml"/>
  <Override PartName="/ppt/slides/slide30.xml" ContentType="application/vnd.openxmlformats-officedocument.presentationml.slide+xml"/>
  <Override PartName="/ppt/slideMasters/slideMaster31.xml" ContentType="application/vnd.openxmlformats-officedocument.presentationml.slideMaster+xml"/>
  <Override PartName="/ppt/slides/slide31.xml" ContentType="application/vnd.openxmlformats-officedocument.presentationml.slide+xml"/>
  <Override PartName="/ppt/slideMasters/slideMaster32.xml" ContentType="application/vnd.openxmlformats-officedocument.presentationml.slideMaster+xml"/>
  <Override PartName="/ppt/slides/slide32.xml" ContentType="application/vnd.openxmlformats-officedocument.presentationml.slide+xml"/>
  <Override PartName="/ppt/slideMasters/slideMaster33.xml" ContentType="application/vnd.openxmlformats-officedocument.presentationml.slideMaster+xml"/>
  <Override PartName="/ppt/slides/slide33.xml" ContentType="application/vnd.openxmlformats-officedocument.presentationml.slide+xml"/>
  <Override PartName="/ppt/slideMasters/slideMaster34.xml" ContentType="application/vnd.openxmlformats-officedocument.presentationml.slideMaster+xml"/>
  <Override PartName="/ppt/slides/slide34.xml" ContentType="application/vnd.openxmlformats-officedocument.presentationml.slide+xml"/>
  <Override PartName="/ppt/slideMasters/slideMaster35.xml" ContentType="application/vnd.openxmlformats-officedocument.presentationml.slideMaster+xml"/>
  <Override PartName="/ppt/slides/slide35.xml" ContentType="application/vnd.openxmlformats-officedocument.presentationml.slide+xml"/>
  <Override PartName="/ppt/slideMasters/slideMaster36.xml" ContentType="application/vnd.openxmlformats-officedocument.presentationml.slideMaster+xml"/>
  <Override PartName="/ppt/slides/slide36.xml" ContentType="application/vnd.openxmlformats-officedocument.presentationml.slide+xml"/>
  <Override PartName="/ppt/slideMasters/slideMaster37.xml" ContentType="application/vnd.openxmlformats-officedocument.presentationml.slideMaster+xml"/>
  <Override PartName="/ppt/slides/slide37.xml" ContentType="application/vnd.openxmlformats-officedocument.presentationml.slide+xml"/>
  <Override PartName="/ppt/slideMasters/slideMaster38.xml" ContentType="application/vnd.openxmlformats-officedocument.presentationml.slideMaster+xml"/>
  <Override PartName="/ppt/slides/slide38.xml" ContentType="application/vnd.openxmlformats-officedocument.presentationml.slide+xml"/>
  <Override PartName="/ppt/slideMasters/slideMaster39.xml" ContentType="application/vnd.openxmlformats-officedocument.presentationml.slideMaster+xml"/>
  <Override PartName="/ppt/slides/slide39.xml" ContentType="application/vnd.openxmlformats-officedocument.presentationml.slide+xml"/>
  <Override PartName="/ppt/slideMasters/slideMaster40.xml" ContentType="application/vnd.openxmlformats-officedocument.presentationml.slideMaster+xml"/>
  <Override PartName="/ppt/slides/slide40.xml" ContentType="application/vnd.openxmlformats-officedocument.presentationml.slide+xml"/>
  <Override PartName="/ppt/slideMasters/slideMaster41.xml" ContentType="application/vnd.openxmlformats-officedocument.presentationml.slideMaster+xml"/>
  <Override PartName="/ppt/slides/slide41.xml" ContentType="application/vnd.openxmlformats-officedocument.presentationml.slide+xml"/>
  <Override PartName="/ppt/slideMasters/slideMaster42.xml" ContentType="application/vnd.openxmlformats-officedocument.presentationml.slideMaster+xml"/>
  <Override PartName="/ppt/slides/slide42.xml" ContentType="application/vnd.openxmlformats-officedocument.presentationml.slide+xml"/>
  <Override PartName="/ppt/slideMasters/slideMaster43.xml" ContentType="application/vnd.openxmlformats-officedocument.presentationml.slideMaster+xml"/>
  <Override PartName="/ppt/slides/slide43.xml" ContentType="application/vnd.openxmlformats-officedocument.presentationml.slide+xml"/>
  <Override PartName="/ppt/slideMasters/slideMaster44.xml" ContentType="application/vnd.openxmlformats-officedocument.presentationml.slideMaster+xml"/>
  <Override PartName="/ppt/slides/slide44.xml" ContentType="application/vnd.openxmlformats-officedocument.presentationml.slide+xml"/>
  <Override PartName="/ppt/slideMasters/slideMaster45.xml" ContentType="application/vnd.openxmlformats-officedocument.presentationml.slideMaster+xml"/>
  <Override PartName="/ppt/slides/slide45.xml" ContentType="application/vnd.openxmlformats-officedocument.presentationml.slide+xml"/>
  <Override PartName="/ppt/slideMasters/slideMaster46.xml" ContentType="application/vnd.openxmlformats-officedocument.presentationml.slideMaster+xml"/>
  <Override PartName="/ppt/slides/slide46.xml" ContentType="application/vnd.openxmlformats-officedocument.presentationml.slide+xml"/>
  <Override PartName="/ppt/slideMasters/slideMaster47.xml" ContentType="application/vnd.openxmlformats-officedocument.presentationml.slideMaster+xml"/>
  <Override PartName="/ppt/slides/slide47.xml" ContentType="application/vnd.openxmlformats-officedocument.presentationml.slide+xml"/>
  <Override PartName="/ppt/slideMasters/slideMaster48.xml" ContentType="application/vnd.openxmlformats-officedocument.presentationml.slideMaster+xml"/>
  <Override PartName="/ppt/slides/slide48.xml" ContentType="application/vnd.openxmlformats-officedocument.presentationml.slide+xml"/>
  <Override PartName="/ppt/slideMasters/slideMaster49.xml" ContentType="application/vnd.openxmlformats-officedocument.presentationml.slideMaster+xml"/>
  <Override PartName="/ppt/slides/slide49.xml" ContentType="application/vnd.openxmlformats-officedocument.presentationml.slide+xml"/>
  <Override PartName="/ppt/slideMasters/slideMaster50.xml" ContentType="application/vnd.openxmlformats-officedocument.presentationml.slideMaster+xml"/>
  <Override PartName="/ppt/slides/slide50.xml" ContentType="application/vnd.openxmlformats-officedocument.presentationml.slide+xml"/>
  <Override PartName="/ppt/slideMasters/slideMaster51.xml" ContentType="application/vnd.openxmlformats-officedocument.presentationml.slideMaster+xml"/>
  <Override PartName="/ppt/slides/slide51.xml" ContentType="application/vnd.openxmlformats-officedocument.presentationml.slide+xml"/>
  <Override PartName="/ppt/slideMasters/slideMaster52.xml" ContentType="application/vnd.openxmlformats-officedocument.presentationml.slideMaster+xml"/>
  <Override PartName="/ppt/slides/slide52.xml" ContentType="application/vnd.openxmlformats-officedocument.presentationml.slide+xml"/>
  <Override PartName="/ppt/slideMasters/slideMaster53.xml" ContentType="application/vnd.openxmlformats-officedocument.presentationml.slideMaster+xml"/>
  <Override PartName="/ppt/slides/slide53.xml" ContentType="application/vnd.openxmlformats-officedocument.presentationml.slide+xml"/>
  <Override PartName="/ppt/slideMasters/slideMaster54.xml" ContentType="application/vnd.openxmlformats-officedocument.presentationml.slideMaster+xml"/>
  <Override PartName="/ppt/slides/slide54.xml" ContentType="application/vnd.openxmlformats-officedocument.presentationml.slide+xml"/>
  <Override PartName="/ppt/slideMasters/slideMaster55.xml" ContentType="application/vnd.openxmlformats-officedocument.presentationml.slideMaster+xml"/>
  <Override PartName="/ppt/slides/slide55.xml" ContentType="application/vnd.openxmlformats-officedocument.presentationml.slide+xml"/>
  <Override PartName="/ppt/slideMasters/slideMaster56.xml" ContentType="application/vnd.openxmlformats-officedocument.presentationml.slideMaster+xml"/>
  <Override PartName="/ppt/slides/slide56.xml" ContentType="application/vnd.openxmlformats-officedocument.presentationml.slide+xml"/>
  <Override PartName="/ppt/slideMasters/slideMaster57.xml" ContentType="application/vnd.openxmlformats-officedocument.presentationml.slideMaster+xml"/>
  <Override PartName="/ppt/slides/slide57.xml" ContentType="application/vnd.openxmlformats-officedocument.presentationml.slide+xml"/>
  <Override PartName="/ppt/slideMasters/slideMaster58.xml" ContentType="application/vnd.openxmlformats-officedocument.presentationml.slideMaster+xml"/>
  <Override PartName="/ppt/slides/slide58.xml" ContentType="application/vnd.openxmlformats-officedocument.presentationml.slide+xml"/>
  <Override PartName="/ppt/slideMasters/slideMaster59.xml" ContentType="application/vnd.openxmlformats-officedocument.presentationml.slideMaster+xml"/>
  <Override PartName="/ppt/slides/slide59.xml" ContentType="application/vnd.openxmlformats-officedocument.presentationml.slide+xml"/>
  <Override PartName="/ppt/slideMasters/slideMaster60.xml" ContentType="application/vnd.openxmlformats-officedocument.presentationml.slideMaster+xml"/>
  <Override PartName="/ppt/slides/slide60.xml" ContentType="application/vnd.openxmlformats-officedocument.presentationml.slide+xml"/>
  <Override PartName="/ppt/slideMasters/slideMaster61.xml" ContentType="application/vnd.openxmlformats-officedocument.presentationml.slideMaster+xml"/>
  <Override PartName="/ppt/slides/slide61.xml" ContentType="application/vnd.openxmlformats-officedocument.presentationml.slide+xml"/>
  <Override PartName="/ppt/slideMasters/slideMaster62.xml" ContentType="application/vnd.openxmlformats-officedocument.presentationml.slideMaster+xml"/>
  <Override PartName="/ppt/slides/slide62.xml" ContentType="application/vnd.openxmlformats-officedocument.presentationml.slide+xml"/>
  <Override PartName="/ppt/slideMasters/slideMaster63.xml" ContentType="application/vnd.openxmlformats-officedocument.presentationml.slideMaster+xml"/>
  <Override PartName="/ppt/slides/slide63.xml" ContentType="application/vnd.openxmlformats-officedocument.presentationml.slide+xml"/>
  <Override PartName="/ppt/slideMasters/slideMaster64.xml" ContentType="application/vnd.openxmlformats-officedocument.presentationml.slideMaster+xml"/>
  <Override PartName="/ppt/slides/slide64.xml" ContentType="application/vnd.openxmlformats-officedocument.presentationml.slide+xml"/>
  <Override PartName="/ppt/slideMasters/slideMaster65.xml" ContentType="application/vnd.openxmlformats-officedocument.presentationml.slideMaster+xml"/>
  <Override PartName="/ppt/slides/slide65.xml" ContentType="application/vnd.openxmlformats-officedocument.presentationml.slide+xml"/>
  <Override PartName="/ppt/slideMasters/slideMaster66.xml" ContentType="application/vnd.openxmlformats-officedocument.presentationml.slideMaster+xml"/>
  <Override PartName="/ppt/slides/slide66.xml" ContentType="application/vnd.openxmlformats-officedocument.presentationml.slide+xml"/>
  <Override PartName="/ppt/slideMasters/slideMaster67.xml" ContentType="application/vnd.openxmlformats-officedocument.presentationml.slideMaster+xml"/>
  <Override PartName="/ppt/slides/slide67.xml" ContentType="application/vnd.openxmlformats-officedocument.presentationml.slide+xml"/>
  <Override PartName="/ppt/slideMasters/slideMaster68.xml" ContentType="application/vnd.openxmlformats-officedocument.presentationml.slideMaster+xml"/>
  <Override PartName="/ppt/slides/slide68.xml" ContentType="application/vnd.openxmlformats-officedocument.presentationml.slide+xml"/>
  <Override PartName="/ppt/slideMasters/slideMaster69.xml" ContentType="application/vnd.openxmlformats-officedocument.presentationml.slideMaster+xml"/>
  <Override PartName="/ppt/slides/slide69.xml" ContentType="application/vnd.openxmlformats-officedocument.presentationml.slide+xml"/>
  <Override PartName="/ppt/slideMasters/slideMaster70.xml" ContentType="application/vnd.openxmlformats-officedocument.presentationml.slideMaster+xml"/>
  <Override PartName="/ppt/slides/slide70.xml" ContentType="application/vnd.openxmlformats-officedocument.presentationml.slide+xml"/>
  <Override PartName="/ppt/slideMasters/slideMaster71.xml" ContentType="application/vnd.openxmlformats-officedocument.presentationml.slideMaster+xml"/>
  <Override PartName="/ppt/slides/slide71.xml" ContentType="application/vnd.openxmlformats-officedocument.presentationml.slide+xml"/>
  <Override PartName="/ppt/slideMasters/slideMaster72.xml" ContentType="application/vnd.openxmlformats-officedocument.presentationml.slideMaster+xml"/>
  <Override PartName="/ppt/slides/slide72.xml" ContentType="application/vnd.openxmlformats-officedocument.presentationml.slide+xml"/>
  <Override PartName="/ppt/slideMasters/slideMaster73.xml" ContentType="application/vnd.openxmlformats-officedocument.presentationml.slideMaster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</p:sldIdLst>
  <p:notesMasterIdLst>
    <p:notesMasterId r:id="rId75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notesMaster" Target="notesMasters/notesMaster1.xml"/><Relationship Id="rId76" Type="http://schemas.openxmlformats.org/officeDocument/2006/relationships/presProps" Target="presProps.xml"/><Relationship Id="rId77" Type="http://schemas.openxmlformats.org/officeDocument/2006/relationships/viewProps" Target="viewProps.xml"/><Relationship Id="rId78" Type="http://schemas.openxmlformats.org/officeDocument/2006/relationships/theme" Target="theme/theme1.xml"/><Relationship Id="rId79" Type="http://schemas.openxmlformats.org/officeDocument/2006/relationships/tableStyles" Target="tableStyles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0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5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5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5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5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5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5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5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5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5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0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0.xml"/></Relationships>
</file>

<file path=ppt/notesSlides/_rels/notesSlide6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_rels/notesSlide6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2.xml"/></Relationships>
</file>

<file path=ppt/notesSlides/_rels/notesSlide6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3.xml"/></Relationships>
</file>

<file path=ppt/notesSlides/_rels/notesSlide6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4.xml"/></Relationships>
</file>

<file path=ppt/notesSlides/_rels/notesSlide6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5.xml"/></Relationships>
</file>

<file path=ppt/notesSlides/_rels/notesSlide6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6.xml"/></Relationships>
</file>

<file path=ppt/notesSlides/_rels/notesSlide6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7.xml"/></Relationships>
</file>

<file path=ppt/notesSlides/_rels/notesSlide6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8.xml"/></Relationships>
</file>

<file path=ppt/notesSlides/_rels/notesSlide6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9.xml"/></Relationships>
</file>

<file path=ppt/notesSlides/_rels/notesSlide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0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0.xml"/></Relationships>
</file>

<file path=ppt/notesSlides/_rels/notesSlide7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1.xml"/></Relationships>
</file>

<file path=ppt/notesSlides/_rels/notesSlide7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2.xml"/></Relationships>
</file>

<file path=ppt/notesSlides/_rels/notesSlide7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3.xml"/></Relationships>
</file>

<file path=ppt/notesSlides/_rels/notesSlide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Correction par rapport au support initial : abandon du tableau « bilan 10M / CA 30M / 50 salariés » (système français). En Algérie : critère unique de CA pour la SARL (≥ 10 000 000 DA), EURL exemptée quel que soit le CA. Sanction du gérant défaillant : 100 000 à 1 000 000 DA.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Transversal : 230 Documentation, 402 Prestataire de services, NAGQ 1 Qualité du cabinet. Chaque NAA reprend l'ISA de même numéro (200↔ISA 200, etc.).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 journée transpose au contexte algérien le Dossier 1 de la Boîte à outils de l'Auditeur financier (Dunod). Insister sur la méthode de transposition : NEP→NAA, PCG→SCF, seuils euros→dinars.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Point de correction majeur. Base légale : art. 27 de la loi 10-01 (et non l'art. 715 bis 4). 3 ans renouvelable une seule fois ; au-delà de 2 mandats consécutifs, délai de carence de 3 ans.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Correction : le support initial datait l'évaluation MENAFATF d'octobre 2024. En réalité : REM publié en juillet 2023 ; octobre 2024 = inscription sur la liste grise du GAFI.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Quizz éclair (booklet) : 1) destinataire = CTRF ; 2) seuil BE = &gt;25 % ; 3) informer le client ? Non, jamais (tipping-off).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Tour de table : 60-90 s par stagiaire (cabinet, ancienneté, difficulté à traiter). Ne pas dépasser 15 min pour 12 stagiaires ; consigner les attentes pour la restitution finale.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logo-cncc.jpg"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?><Relationships xmlns="http://schemas.openxmlformats.org/package/2006/relationships"><Relationship Id="rId1" Type="http://schemas.openxmlformats.org/officeDocument/2006/relationships/image" Target="../media/image-2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1.xml"/></Relationships>
</file>

<file path=ppt/slides/_rels/slide2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?><Relationships xmlns="http://schemas.openxmlformats.org/package/2006/relationships"><Relationship Id="rId1" Type="http://schemas.openxmlformats.org/officeDocument/2006/relationships/image" Target="../media/image-2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9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30.xml.rels><?xml version="1.0" encoding="UTF-8"?><Relationships xmlns="http://schemas.openxmlformats.org/package/2006/relationships"><Relationship Id="rId1" Type="http://schemas.openxmlformats.org/officeDocument/2006/relationships/image" Target="../media/image-3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0.xml"/></Relationships>
</file>

<file path=ppt/slides/_rels/slide31.xml.rels><?xml version="1.0" encoding="UTF-8"?><Relationships xmlns="http://schemas.openxmlformats.org/package/2006/relationships"><Relationship Id="rId1" Type="http://schemas.openxmlformats.org/officeDocument/2006/relationships/image" Target="../media/image-31-1.png"/><Relationship Id="rId2" Type="http://schemas.openxmlformats.org/officeDocument/2006/relationships/image" Target="../media/image-31-2.png"/><Relationship Id="rId3" Type="http://schemas.openxmlformats.org/officeDocument/2006/relationships/image" Target="../media/image-31-3.png"/><Relationship Id="rId4" Type="http://schemas.openxmlformats.org/officeDocument/2006/relationships/image" Target="../media/image-3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1.xml"/></Relationships>
</file>

<file path=ppt/slides/_rels/slide3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33.xml.rels><?xml version="1.0" encoding="UTF-8"?><Relationships xmlns="http://schemas.openxmlformats.org/package/2006/relationships"><Relationship Id="rId1" Type="http://schemas.openxmlformats.org/officeDocument/2006/relationships/image" Target="../media/image-33-1.png"/><Relationship Id="rId2" Type="http://schemas.openxmlformats.org/officeDocument/2006/relationships/image" Target="../media/image-33-2.png"/><Relationship Id="rId3" Type="http://schemas.openxmlformats.org/officeDocument/2006/relationships/image" Target="../media/image-3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3.xml"/></Relationships>
</file>

<file path=ppt/slides/_rels/slide34.xml.rels><?xml version="1.0" encoding="UTF-8"?><Relationships xmlns="http://schemas.openxmlformats.org/package/2006/relationships"><Relationship Id="rId1" Type="http://schemas.openxmlformats.org/officeDocument/2006/relationships/image" Target="../media/image-3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4.xml"/></Relationships>
</file>

<file path=ppt/slides/_rels/slide3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/Relationships>
</file>

<file path=ppt/slides/_rels/slide3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/Relationships>
</file>

<file path=ppt/slides/_rels/slide3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/Relationships>
</file>

<file path=ppt/slides/_rels/slide3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</Relationships>
</file>

<file path=ppt/slides/_rels/slide39.xml.rels><?xml version="1.0" encoding="UTF-8"?><Relationships xmlns="http://schemas.openxmlformats.org/package/2006/relationships"><Relationship Id="rId1" Type="http://schemas.openxmlformats.org/officeDocument/2006/relationships/image" Target="../media/image-3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9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40.xml.rels><?xml version="1.0" encoding="UTF-8"?><Relationships xmlns="http://schemas.openxmlformats.org/package/2006/relationships"><Relationship Id="rId1" Type="http://schemas.openxmlformats.org/officeDocument/2006/relationships/image" Target="../media/image-40-1.png"/><Relationship Id="rId2" Type="http://schemas.openxmlformats.org/officeDocument/2006/relationships/image" Target="../media/image-40-2.png"/><Relationship Id="rId3" Type="http://schemas.openxmlformats.org/officeDocument/2006/relationships/image" Target="../media/image-40-3.png"/><Relationship Id="rId4" Type="http://schemas.openxmlformats.org/officeDocument/2006/relationships/image" Target="../media/image-40-4.png"/><Relationship Id="rId5" Type="http://schemas.openxmlformats.org/officeDocument/2006/relationships/image" Target="../media/image-4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0.xml"/></Relationships>
</file>

<file path=ppt/slides/_rels/slide4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1.xml"/></Relationships>
</file>

<file path=ppt/slides/_rels/slide4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2.xml"/></Relationships>
</file>

<file path=ppt/slides/_rels/slide43.xml.rels><?xml version="1.0" encoding="UTF-8"?><Relationships xmlns="http://schemas.openxmlformats.org/package/2006/relationships"><Relationship Id="rId1" Type="http://schemas.openxmlformats.org/officeDocument/2006/relationships/image" Target="../media/image-4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3.xml"/></Relationships>
</file>

<file path=ppt/slides/_rels/slide4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4.xml"/></Relationships>
</file>

<file path=ppt/slides/_rels/slide4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5.xml"/></Relationships>
</file>

<file path=ppt/slides/_rels/slide4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6.xml"/></Relationships>
</file>

<file path=ppt/slides/_rels/slide4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7.xml"/></Relationships>
</file>

<file path=ppt/slides/_rels/slide48.xml.rels><?xml version="1.0" encoding="UTF-8"?><Relationships xmlns="http://schemas.openxmlformats.org/package/2006/relationships"><Relationship Id="rId1" Type="http://schemas.openxmlformats.org/officeDocument/2006/relationships/image" Target="../media/image-48-1.png"/><Relationship Id="rId2" Type="http://schemas.openxmlformats.org/officeDocument/2006/relationships/image" Target="../media/image-4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8.xml"/></Relationships>
</file>

<file path=ppt/slides/_rels/slide4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9.xml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50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0.xml"/></Relationships>
</file>

<file path=ppt/slides/_rels/slide51.xml.rels><?xml version="1.0" encoding="UTF-8"?><Relationships xmlns="http://schemas.openxmlformats.org/package/2006/relationships"><Relationship Id="rId1" Type="http://schemas.openxmlformats.org/officeDocument/2006/relationships/image" Target="../media/image-5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1.xml"/></Relationships>
</file>

<file path=ppt/slides/_rels/slide52.xml.rels><?xml version="1.0" encoding="UTF-8"?><Relationships xmlns="http://schemas.openxmlformats.org/package/2006/relationships"><Relationship Id="rId1" Type="http://schemas.openxmlformats.org/officeDocument/2006/relationships/image" Target="../media/image-5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2.xml"/></Relationships>
</file>

<file path=ppt/slides/_rels/slide5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3.xml"/></Relationships>
</file>

<file path=ppt/slides/_rels/slide5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4.xml"/></Relationships>
</file>

<file path=ppt/slides/_rels/slide5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5.xml"/></Relationships>
</file>

<file path=ppt/slides/_rels/slide5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6.xml"/></Relationships>
</file>

<file path=ppt/slides/_rels/slide5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7.xml"/></Relationships>
</file>

<file path=ppt/slides/_rels/slide58.xml.rels><?xml version="1.0" encoding="UTF-8"?><Relationships xmlns="http://schemas.openxmlformats.org/package/2006/relationships"><Relationship Id="rId1" Type="http://schemas.openxmlformats.org/officeDocument/2006/relationships/image" Target="../media/image-5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8.xml"/></Relationships>
</file>

<file path=ppt/slides/_rels/slide5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9.xm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60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0.xml"/></Relationships>
</file>

<file path=ppt/slides/_rels/slide61.xml.rels><?xml version="1.0" encoding="UTF-8"?><Relationships xmlns="http://schemas.openxmlformats.org/package/2006/relationships"><Relationship Id="rId1" Type="http://schemas.openxmlformats.org/officeDocument/2006/relationships/image" Target="../media/image-6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1.xml"/></Relationships>
</file>

<file path=ppt/slides/_rels/slide6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2.xml"/></Relationships>
</file>

<file path=ppt/slides/_rels/slide6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3.xml"/></Relationships>
</file>

<file path=ppt/slides/_rels/slide64.xml.rels><?xml version="1.0" encoding="UTF-8"?><Relationships xmlns="http://schemas.openxmlformats.org/package/2006/relationships"><Relationship Id="rId1" Type="http://schemas.openxmlformats.org/officeDocument/2006/relationships/image" Target="../media/image-64-1.png"/><Relationship Id="rId2" Type="http://schemas.openxmlformats.org/officeDocument/2006/relationships/image" Target="../media/image-64-2.png"/><Relationship Id="rId3" Type="http://schemas.openxmlformats.org/officeDocument/2006/relationships/image" Target="../media/image-64-3.png"/><Relationship Id="rId4" Type="http://schemas.openxmlformats.org/officeDocument/2006/relationships/image" Target="../media/image-64-4.png"/><Relationship Id="rId5" Type="http://schemas.openxmlformats.org/officeDocument/2006/relationships/image" Target="../media/image-64-5.png"/><Relationship Id="rId6" Type="http://schemas.openxmlformats.org/officeDocument/2006/relationships/image" Target="../media/image-6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4.xml"/></Relationships>
</file>

<file path=ppt/slides/_rels/slide65.xml.rels><?xml version="1.0" encoding="UTF-8"?><Relationships xmlns="http://schemas.openxmlformats.org/package/2006/relationships"><Relationship Id="rId1" Type="http://schemas.openxmlformats.org/officeDocument/2006/relationships/image" Target="../media/image-6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5.xml"/></Relationships>
</file>

<file path=ppt/slides/_rels/slide6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6.xml"/></Relationships>
</file>

<file path=ppt/slides/_rels/slide6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7.xml"/></Relationships>
</file>

<file path=ppt/slides/_rels/slide6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8.xml"/></Relationships>
</file>

<file path=ppt/slides/_rels/slide6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9.xml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70.xml.rels><?xml version="1.0" encoding="UTF-8"?><Relationships xmlns="http://schemas.openxmlformats.org/package/2006/relationships"><Relationship Id="rId1" Type="http://schemas.openxmlformats.org/officeDocument/2006/relationships/image" Target="../media/image-70-1.png"/><Relationship Id="rId2" Type="http://schemas.openxmlformats.org/officeDocument/2006/relationships/image" Target="../media/image-70-2.png"/><Relationship Id="rId3" Type="http://schemas.openxmlformats.org/officeDocument/2006/relationships/image" Target="../media/image-70-3.png"/><Relationship Id="rId4" Type="http://schemas.openxmlformats.org/officeDocument/2006/relationships/image" Target="../media/image-70-4.png"/><Relationship Id="rId5" Type="http://schemas.openxmlformats.org/officeDocument/2006/relationships/image" Target="../media/image-70-5.png"/><Relationship Id="rId6" Type="http://schemas.openxmlformats.org/officeDocument/2006/relationships/image" Target="../media/image-7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0.xml"/></Relationships>
</file>

<file path=ppt/slides/_rels/slide7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1.xml"/></Relationships>
</file>

<file path=ppt/slides/_rels/slide72.xml.rels><?xml version="1.0" encoding="UTF-8"?><Relationships xmlns="http://schemas.openxmlformats.org/package/2006/relationships"><Relationship Id="rId1" Type="http://schemas.openxmlformats.org/officeDocument/2006/relationships/image" Target="../media/image-72-1.png"/><Relationship Id="rId2" Type="http://schemas.openxmlformats.org/officeDocument/2006/relationships/image" Target="../media/image-72-2.png"/><Relationship Id="rId3" Type="http://schemas.openxmlformats.org/officeDocument/2006/relationships/image" Target="../media/image-72-3.png"/><Relationship Id="rId4" Type="http://schemas.openxmlformats.org/officeDocument/2006/relationships/image" Target="../media/image-72-4.png"/><Relationship Id="rId5" Type="http://schemas.openxmlformats.org/officeDocument/2006/relationships/image" Target="../media/image-72-5.png"/><Relationship Id="rId6" Type="http://schemas.openxmlformats.org/officeDocument/2006/relationships/image" Target="../media/image-7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2.xml"/></Relationships>
</file>

<file path=ppt/slides/_rels/slide7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3.xml"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71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561320" y="0"/>
            <a:ext cx="502920" cy="6858000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3" name="Shape 1"/>
          <p:cNvSpPr/>
          <p:nvPr/>
        </p:nvSpPr>
        <p:spPr>
          <a:xfrm>
            <a:off x="11064240" y="0"/>
            <a:ext cx="411480" cy="6858000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4" name="Shape 2"/>
          <p:cNvSpPr/>
          <p:nvPr/>
        </p:nvSpPr>
        <p:spPr>
          <a:xfrm>
            <a:off x="11475720" y="0"/>
            <a:ext cx="347472" cy="6858000"/>
          </a:xfrm>
          <a:prstGeom prst="rect">
            <a:avLst/>
          </a:prstGeom>
          <a:solidFill>
            <a:srgbClr val="0091DA"/>
          </a:solidFill>
          <a:ln/>
        </p:spPr>
      </p:sp>
      <p:sp>
        <p:nvSpPr>
          <p:cNvPr id="5" name="Shape 3"/>
          <p:cNvSpPr/>
          <p:nvPr/>
        </p:nvSpPr>
        <p:spPr>
          <a:xfrm>
            <a:off x="11823192" y="0"/>
            <a:ext cx="365760" cy="6858000"/>
          </a:xfrm>
          <a:prstGeom prst="rect">
            <a:avLst/>
          </a:prstGeom>
          <a:solidFill>
            <a:srgbClr val="00A3A1"/>
          </a:solidFill>
          <a:ln/>
        </p:spPr>
      </p:sp>
      <p:pic>
        <p:nvPicPr>
          <p:cNvPr id="6" name="Logo CNCC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502920"/>
            <a:ext cx="1645920" cy="990600"/>
          </a:xfrm>
          <a:prstGeom prst="rect">
            <a:avLst/>
          </a:prstGeom>
        </p:spPr>
      </p:pic>
      <p:sp>
        <p:nvSpPr>
          <p:cNvPr id="9" name="Text 7"/>
          <p:cNvSpPr/>
          <p:nvPr/>
        </p:nvSpPr>
        <p:spPr>
          <a:xfrm>
            <a:off x="566928" y="16916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0091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RÉPUBLIQUE ALGÉRIENNE DÉMOCRATIQUE ET POPULAIRE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66928" y="1993392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7D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Profession de Commissaire aux Comptes — Programme de formation continue (42 h)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566928" y="2487168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spc="300" kern="0" dirty="0">
                <a:solidFill>
                  <a:srgbClr val="00A3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JOUR 1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566928" y="3017520"/>
            <a:ext cx="96926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2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Cadre normatif algérien, déontologie</a:t>
            </a:r>
            <a:endParaRPr lang="en-US" sz="3800" dirty="0"/>
          </a:p>
          <a:p>
            <a:pPr indent="0" marL="0">
              <a:lnSpc>
                <a:spcPct val="102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 acceptation du mandat</a:t>
            </a:r>
            <a:endParaRPr lang="en-US" sz="3800" dirty="0"/>
          </a:p>
        </p:txBody>
      </p:sp>
      <p:sp>
        <p:nvSpPr>
          <p:cNvPr id="13" name="Text 11"/>
          <p:cNvSpPr/>
          <p:nvPr/>
        </p:nvSpPr>
        <p:spPr>
          <a:xfrm>
            <a:off x="566928" y="4480560"/>
            <a:ext cx="9418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AFC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 Une réglementation algérienne en construction : maîtriser ses sources pour mieux exercer »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566928" y="5623560"/>
            <a:ext cx="9601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NAA</a:t>
            </a:r>
            <a:pPr indent="0" marL="0">
              <a:buNone/>
            </a:pPr>
            <a:r>
              <a:rPr lang="en-US" sz="1200" dirty="0">
                <a:solidFill>
                  <a:srgbClr val="00A3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  ·  </a:t>
            </a:r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SCF (loi 07-11)</a:t>
            </a:r>
            <a:pPr indent="0" marL="0">
              <a:buNone/>
            </a:pPr>
            <a:r>
              <a:rPr lang="en-US" sz="1200" dirty="0">
                <a:solidFill>
                  <a:srgbClr val="00A3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  ·  </a:t>
            </a:r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Loi 10-01</a:t>
            </a:r>
            <a:pPr indent="0" marL="0">
              <a:buNone/>
            </a:pPr>
            <a:r>
              <a:rPr lang="en-US" sz="1200" dirty="0">
                <a:solidFill>
                  <a:srgbClr val="00A3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  ·  </a:t>
            </a:r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Code de déontologie</a:t>
            </a:r>
            <a:pPr indent="0" marL="0">
              <a:buNone/>
            </a:pPr>
            <a:r>
              <a:rPr lang="en-US" sz="1200" dirty="0">
                <a:solidFill>
                  <a:srgbClr val="00A3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  ·  </a:t>
            </a:r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LBC/FT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66928" y="612648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FA0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Durée : 6 heures effectives   |   Formateur : ____________   |   Date : ____________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CADRE LÉGAL ET NORMATIF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 refondation : 2007 → 2010 →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749808" y="2103120"/>
            <a:ext cx="10692079" cy="0"/>
          </a:xfrm>
          <a:prstGeom prst="line">
            <a:avLst/>
          </a:prstGeom>
          <a:noFill/>
          <a:ln w="25400">
            <a:solidFill>
              <a:srgbClr val="D2D9E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710271" y="1984248"/>
            <a:ext cx="237744" cy="237744"/>
          </a:xfrm>
          <a:prstGeom prst="ellipse">
            <a:avLst/>
          </a:prstGeom>
          <a:solidFill>
            <a:srgbClr val="00338D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1517904"/>
            <a:ext cx="252443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2007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566928" y="2468880"/>
            <a:ext cx="2524430" cy="329184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566928" y="2468880"/>
            <a:ext cx="2524430" cy="91440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670048"/>
            <a:ext cx="219524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Loi 07-11 — SCF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731520" y="3474720"/>
            <a:ext cx="2195246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Système Comptable Financier, transposition IAS/IFRS. En vigueur le 1ᵉʳ janvier 2010.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554741" y="1984248"/>
            <a:ext cx="237744" cy="237744"/>
          </a:xfrm>
          <a:prstGeom prst="ellipse">
            <a:avLst/>
          </a:prstGeom>
          <a:solidFill>
            <a:srgbClr val="1E49E2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411398" y="1517904"/>
            <a:ext cx="252443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3411398" y="2468880"/>
            <a:ext cx="2524430" cy="329184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411398" y="2468880"/>
            <a:ext cx="2524430" cy="91440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16" name="Text 14"/>
          <p:cNvSpPr/>
          <p:nvPr/>
        </p:nvSpPr>
        <p:spPr>
          <a:xfrm>
            <a:off x="3575990" y="2670048"/>
            <a:ext cx="219524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Loi 10-01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3575990" y="3474720"/>
            <a:ext cx="2195246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Refonde la profession : trois métiers, trois ordres.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7399211" y="1984248"/>
            <a:ext cx="237744" cy="237744"/>
          </a:xfrm>
          <a:prstGeom prst="ellipse">
            <a:avLst/>
          </a:prstGeom>
          <a:solidFill>
            <a:srgbClr val="0091DA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255868" y="1517904"/>
            <a:ext cx="252443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091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</a:t>
            </a:r>
            <a:endParaRPr lang="en-US" sz="2200" dirty="0"/>
          </a:p>
        </p:txBody>
      </p:sp>
      <p:sp>
        <p:nvSpPr>
          <p:cNvPr id="20" name="Shape 18"/>
          <p:cNvSpPr/>
          <p:nvPr/>
        </p:nvSpPr>
        <p:spPr>
          <a:xfrm>
            <a:off x="6255868" y="2468880"/>
            <a:ext cx="2524430" cy="329184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255868" y="2468880"/>
            <a:ext cx="2524430" cy="91440"/>
          </a:xfrm>
          <a:prstGeom prst="rect">
            <a:avLst/>
          </a:prstGeom>
          <a:solidFill>
            <a:srgbClr val="0091DA"/>
          </a:solidFill>
          <a:ln/>
        </p:spPr>
      </p:sp>
      <p:sp>
        <p:nvSpPr>
          <p:cNvPr id="22" name="Text 20"/>
          <p:cNvSpPr/>
          <p:nvPr/>
        </p:nvSpPr>
        <p:spPr>
          <a:xfrm>
            <a:off x="6420460" y="2670048"/>
            <a:ext cx="219524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Décrets d'application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420460" y="3474720"/>
            <a:ext cx="2195246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CNC (11-24), CNCC (11-26), désignation (11-32), rapports (11-202).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10243680" y="1984248"/>
            <a:ext cx="237744" cy="237744"/>
          </a:xfrm>
          <a:prstGeom prst="ellipse">
            <a:avLst/>
          </a:prstGeom>
          <a:solidFill>
            <a:srgbClr val="00A3A1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9100337" y="1517904"/>
            <a:ext cx="252443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0A3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2016+</a:t>
            </a:r>
            <a:endParaRPr lang="en-US" sz="2200" dirty="0"/>
          </a:p>
        </p:txBody>
      </p:sp>
      <p:sp>
        <p:nvSpPr>
          <p:cNvPr id="26" name="Shape 24"/>
          <p:cNvSpPr/>
          <p:nvPr/>
        </p:nvSpPr>
        <p:spPr>
          <a:xfrm>
            <a:off x="9100337" y="2468880"/>
            <a:ext cx="2524430" cy="329184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9100337" y="2468880"/>
            <a:ext cx="2524430" cy="91440"/>
          </a:xfrm>
          <a:prstGeom prst="rect">
            <a:avLst/>
          </a:prstGeom>
          <a:solidFill>
            <a:srgbClr val="00A3A1"/>
          </a:solidFill>
          <a:ln/>
        </p:spPr>
      </p:sp>
      <p:sp>
        <p:nvSpPr>
          <p:cNvPr id="28" name="Text 26"/>
          <p:cNvSpPr/>
          <p:nvPr/>
        </p:nvSpPr>
        <p:spPr>
          <a:xfrm>
            <a:off x="9264929" y="2670048"/>
            <a:ext cx="219524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Normes Algériennes d'Audit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9264929" y="3474720"/>
            <a:ext cx="2195246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Promulgation des NAA par vagues, à partir de février 2016.</a:t>
            </a:r>
            <a:endParaRPr lang="en-US" sz="1150" dirty="0"/>
          </a:p>
        </p:txBody>
      </p:sp>
      <p:sp>
        <p:nvSpPr>
          <p:cNvPr id="30" name="Shape 28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32" name="Text 30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CADRE LÉGAL ET NORMATIF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Loi 07-11 — le Système Comptable Financier (SCF)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481328"/>
            <a:ext cx="5349240" cy="45262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66928" y="1481328"/>
            <a:ext cx="5349240" cy="621792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481328"/>
            <a:ext cx="4892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texte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41248" y="2258568"/>
            <a:ext cx="48006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Promulguée le 25 novembre 2007 (JO n° 74), en vigueur le 1ᵉʳ janvier 2010.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Remplace le Plan Comptable National (PCN) de 1975.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Transposition des principes IAS/IFRS dans un cadre légal national.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Précisée par le décret 08-156 et l'arrêté du 26 juillet 2008 (règles d'évaluation, états financiers, nomenclature des comptes).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281928" y="1481328"/>
            <a:ext cx="5349240" cy="45262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281928" y="1481328"/>
            <a:ext cx="5349240" cy="621792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11" name="Text 9"/>
          <p:cNvSpPr/>
          <p:nvPr/>
        </p:nvSpPr>
        <p:spPr>
          <a:xfrm>
            <a:off x="6537960" y="1481328"/>
            <a:ext cx="4892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 qu'il introduit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556248" y="2258568"/>
            <a:ext cx="48006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Juste valeur et cadre conceptuel comptable.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Primauté du fond sur la forme.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Structuration des comptes en sept classes (1 à 7).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Référentiel comptable opposable : la certification s'apprécie au regard du respect du SCF par l'entité.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CADRE LÉGAL ET NORMATIF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Loi 10-01 — trois métiers, trois ordres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554480"/>
            <a:ext cx="3442106" cy="228600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66928" y="1554480"/>
            <a:ext cx="3442106" cy="109728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7" name="Text 5"/>
          <p:cNvSpPr/>
          <p:nvPr/>
        </p:nvSpPr>
        <p:spPr>
          <a:xfrm>
            <a:off x="749808" y="1783080"/>
            <a:ext cx="307634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Expert-comptable</a:t>
            </a:r>
            <a:endParaRPr lang="en-US" sz="1450" dirty="0"/>
          </a:p>
        </p:txBody>
      </p:sp>
      <p:sp>
        <p:nvSpPr>
          <p:cNvPr id="8" name="Text 6"/>
          <p:cNvSpPr/>
          <p:nvPr/>
        </p:nvSpPr>
        <p:spPr>
          <a:xfrm>
            <a:off x="566928" y="2331720"/>
            <a:ext cx="344210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ONEC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749808" y="3063240"/>
            <a:ext cx="307634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Ordre National des Experts Comptables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374794" y="1554480"/>
            <a:ext cx="3442106" cy="228600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374794" y="1554480"/>
            <a:ext cx="3442106" cy="109728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12" name="Text 10"/>
          <p:cNvSpPr/>
          <p:nvPr/>
        </p:nvSpPr>
        <p:spPr>
          <a:xfrm>
            <a:off x="4557674" y="1783080"/>
            <a:ext cx="307634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Commissaire aux comptes</a:t>
            </a:r>
            <a:endParaRPr lang="en-US" sz="1450" dirty="0"/>
          </a:p>
        </p:txBody>
      </p:sp>
      <p:sp>
        <p:nvSpPr>
          <p:cNvPr id="13" name="Text 11"/>
          <p:cNvSpPr/>
          <p:nvPr/>
        </p:nvSpPr>
        <p:spPr>
          <a:xfrm>
            <a:off x="4374794" y="2331720"/>
            <a:ext cx="344210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CNCC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4557674" y="3063240"/>
            <a:ext cx="307634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Chambre Nationale des Commissaires aux Comptes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8182661" y="1554480"/>
            <a:ext cx="3442106" cy="228600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8182661" y="1554480"/>
            <a:ext cx="3442106" cy="109728"/>
          </a:xfrm>
          <a:prstGeom prst="rect">
            <a:avLst/>
          </a:prstGeom>
          <a:solidFill>
            <a:srgbClr val="00A3A1"/>
          </a:solidFill>
          <a:ln/>
        </p:spPr>
      </p:sp>
      <p:sp>
        <p:nvSpPr>
          <p:cNvPr id="17" name="Text 15"/>
          <p:cNvSpPr/>
          <p:nvPr/>
        </p:nvSpPr>
        <p:spPr>
          <a:xfrm>
            <a:off x="8365541" y="1783080"/>
            <a:ext cx="307634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Comptable agréé</a:t>
            </a:r>
            <a:endParaRPr lang="en-US" sz="1450" dirty="0"/>
          </a:p>
        </p:txBody>
      </p:sp>
      <p:sp>
        <p:nvSpPr>
          <p:cNvPr id="18" name="Text 16"/>
          <p:cNvSpPr/>
          <p:nvPr/>
        </p:nvSpPr>
        <p:spPr>
          <a:xfrm>
            <a:off x="8182661" y="2331720"/>
            <a:ext cx="344210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00A3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ONCA</a:t>
            </a:r>
            <a:endParaRPr lang="en-US" sz="3000" dirty="0"/>
          </a:p>
        </p:txBody>
      </p:sp>
      <p:sp>
        <p:nvSpPr>
          <p:cNvPr id="19" name="Text 17"/>
          <p:cNvSpPr/>
          <p:nvPr/>
        </p:nvSpPr>
        <p:spPr>
          <a:xfrm>
            <a:off x="8365541" y="3063240"/>
            <a:ext cx="307634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Organisation Nationale des Comptables Agréés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566928" y="4160520"/>
            <a:ext cx="11057839" cy="1828800"/>
          </a:xfrm>
          <a:prstGeom prst="rect">
            <a:avLst/>
          </a:prstGeom>
          <a:solidFill>
            <a:srgbClr val="F4F6FB"/>
          </a:solidFill>
          <a:ln w="12700">
            <a:solidFill>
              <a:srgbClr val="1E49E2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" y="4160520"/>
            <a:ext cx="91440" cy="1828800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22" name="Text 20"/>
          <p:cNvSpPr/>
          <p:nvPr/>
        </p:nvSpPr>
        <p:spPr>
          <a:xfrm>
            <a:off x="886968" y="4160520"/>
            <a:ext cx="10509199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La loi 10-01 (29 juin 2010, JO n° 42) </a:t>
            </a:r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 fin au régime unifié antérieur et régit : l'accès et les conditions d'exercice (individuel ou en société), les obligations professionnelles (assurance RC, secret professionnel, indépendance), la déontologie (Code annexé) et la discipline (Conseil de discipline propre à chaque ordre).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CADRE LÉGAL ET NORMATIF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Conseil National de la Comptabilité (CNC)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66928" y="1481328"/>
            <a:ext cx="11057839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Placé sous l'autorité du Ministre des Finances — composition et fonctionnement fixés par le décret exécutif n° 11-24 du 27 janvier 2011.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566928" y="2103120"/>
            <a:ext cx="3442106" cy="310896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876501" y="2377440"/>
            <a:ext cx="822960" cy="822960"/>
          </a:xfrm>
          <a:prstGeom prst="ellipse">
            <a:avLst/>
          </a:prstGeom>
          <a:solidFill>
            <a:srgbClr val="00338D"/>
          </a:solidFill>
          <a:ln/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7669" y="2578608"/>
            <a:ext cx="420624" cy="420624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49808" y="3337560"/>
            <a:ext cx="307634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Normalisation comptable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749808" y="3840480"/>
            <a:ext cx="3076346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Élaboration et mise à jour du SCF, avis interprétatifs, suivi des évolutions IFRS.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4374794" y="2103120"/>
            <a:ext cx="3442106" cy="310896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5684368" y="2377440"/>
            <a:ext cx="822960" cy="822960"/>
          </a:xfrm>
          <a:prstGeom prst="ellipse">
            <a:avLst/>
          </a:prstGeom>
          <a:solidFill>
            <a:srgbClr val="00338D"/>
          </a:solidFill>
          <a:ln/>
        </p:spPr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5536" y="2578608"/>
            <a:ext cx="420624" cy="420624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4557674" y="3337560"/>
            <a:ext cx="307634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Normalisation de l'audit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4557674" y="3840480"/>
            <a:ext cx="3076346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Préparation des projets de NAA, soumis au Ministre des Finances qui les promulgue par décision.</a:t>
            </a:r>
            <a:endParaRPr lang="en-US" sz="1150" dirty="0"/>
          </a:p>
        </p:txBody>
      </p:sp>
      <p:sp>
        <p:nvSpPr>
          <p:cNvPr id="16" name="Shape 12"/>
          <p:cNvSpPr/>
          <p:nvPr/>
        </p:nvSpPr>
        <p:spPr>
          <a:xfrm>
            <a:off x="8182661" y="2103120"/>
            <a:ext cx="3442106" cy="310896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9492234" y="2377440"/>
            <a:ext cx="822960" cy="822960"/>
          </a:xfrm>
          <a:prstGeom prst="ellipse">
            <a:avLst/>
          </a:prstGeom>
          <a:solidFill>
            <a:srgbClr val="00338D"/>
          </a:solidFill>
          <a:ln/>
        </p:spPr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93402" y="2578608"/>
            <a:ext cx="420624" cy="420624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8365541" y="3337560"/>
            <a:ext cx="307634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Contrôle qualité</a:t>
            </a:r>
            <a:endParaRPr lang="en-US" sz="1400" dirty="0"/>
          </a:p>
        </p:txBody>
      </p:sp>
      <p:sp>
        <p:nvSpPr>
          <p:cNvPr id="20" name="Text 15"/>
          <p:cNvSpPr/>
          <p:nvPr/>
        </p:nvSpPr>
        <p:spPr>
          <a:xfrm>
            <a:off x="8365541" y="3840480"/>
            <a:ext cx="3076346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Supervision des dispositifs de contrôle qualité des ordres (CNCC, ONEC, ONCA) — art. 5 de la loi 10-01.</a:t>
            </a:r>
            <a:endParaRPr lang="en-US" sz="1150" dirty="0"/>
          </a:p>
        </p:txBody>
      </p:sp>
      <p:sp>
        <p:nvSpPr>
          <p:cNvPr id="21" name="Shape 16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22" name="Text 17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23" name="Text 18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CADRE LÉGAL ET NORMATIF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Architecture institutionnelle de la profession</a:t>
            </a:r>
            <a:endParaRPr lang="en-US" sz="2500" dirty="0"/>
          </a:p>
        </p:txBody>
      </p:sp>
      <p:graphicFrame>
        <p:nvGraphicFramePr>
          <p:cNvPr id="1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66928" y="1554480"/>
          <a:ext cx="11057839" cy="914400"/>
        </p:xfrm>
        <a:graphic>
          <a:graphicData uri="http://schemas.openxmlformats.org/drawingml/2006/table">
            <a:tbl>
              <a:tblPr/>
              <a:tblGrid>
                <a:gridCol w="2194560"/>
                <a:gridCol w="2286000"/>
                <a:gridCol w="3931920"/>
                <a:gridCol w="2660904"/>
              </a:tblGrid>
              <a:tr h="6400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Acteur</a:t>
                      </a:r>
                      <a:endParaRPr lang="en-US" sz="12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8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Nature</a:t>
                      </a:r>
                      <a:endParaRPr lang="en-US" sz="12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8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Mission principale</a:t>
                      </a:r>
                      <a:endParaRPr lang="en-US" sz="12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8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Texte de référence</a:t>
                      </a:r>
                      <a:endParaRPr lang="en-US" sz="12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8D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00338D"/>
                          </a:solidFill>
                        </a:rPr>
                        <a:t>Ministère des Finances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20242E"/>
                          </a:solidFill>
                        </a:rPr>
                        <a:t>Autorité de tutelle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20242E"/>
                          </a:solidFill>
                        </a:rPr>
                        <a:t>Agrément, promulgation des NAA, supervision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20242E"/>
                          </a:solidFill>
                        </a:rPr>
                        <a:t>Loi 10-01 ; décret 11-24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00338D"/>
                          </a:solidFill>
                        </a:rPr>
                        <a:t>CNC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20242E"/>
                          </a:solidFill>
                        </a:rPr>
                        <a:t>Organe rattaché au Ministre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20242E"/>
                          </a:solidFill>
                        </a:rPr>
                        <a:t>Normalisation comptable (SCF) et préparation des NAA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20242E"/>
                          </a:solidFill>
                        </a:rPr>
                        <a:t>Décret 11-24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00338D"/>
                          </a:solidFill>
                        </a:rPr>
                        <a:t>CNCC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20242E"/>
                          </a:solidFill>
                        </a:rPr>
                        <a:t>Ordre professionnel (CAC)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20242E"/>
                          </a:solidFill>
                        </a:rPr>
                        <a:t>Tableau, déontologie, contrôle qualité, discipline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20242E"/>
                          </a:solidFill>
                        </a:rPr>
                        <a:t>Loi 10-01 ; décret 11-26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00338D"/>
                          </a:solidFill>
                        </a:rPr>
                        <a:t>ONEC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20242E"/>
                          </a:solidFill>
                        </a:rPr>
                        <a:t>Ordre professionnel (EC)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20242E"/>
                          </a:solidFill>
                        </a:rPr>
                        <a:t>Inscription, déontologie, contrôle de l'expertise comptable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20242E"/>
                          </a:solidFill>
                        </a:rPr>
                        <a:t>Loi 10-01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00338D"/>
                          </a:solidFill>
                        </a:rPr>
                        <a:t>ONCA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20242E"/>
                          </a:solidFill>
                        </a:rPr>
                        <a:t>Ordre professionnel (CA)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20242E"/>
                          </a:solidFill>
                        </a:rPr>
                        <a:t>Inscription et déontologie des comptables agréés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20242E"/>
                          </a:solidFill>
                        </a:rPr>
                        <a:t>Loi 10-01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00338D"/>
                          </a:solidFill>
                        </a:rPr>
                        <a:t>CTRF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20242E"/>
                          </a:solidFill>
                        </a:rPr>
                        <a:t>Organisme LBC/FT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20242E"/>
                          </a:solidFill>
                        </a:rPr>
                        <a:t>Réception et traitement des déclarations de soupçon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20242E"/>
                          </a:solidFill>
                        </a:rPr>
                        <a:t>Loi 05-01 modifiée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8" name="Text 5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CADRE LÉGAL ET NORMATIF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Trois caractéristiques de l'architecture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691640"/>
            <a:ext cx="3442106" cy="356616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95528" y="1920240"/>
            <a:ext cx="731520" cy="731520"/>
          </a:xfrm>
          <a:prstGeom prst="ellipse">
            <a:avLst/>
          </a:prstGeom>
          <a:solidFill>
            <a:srgbClr val="00338D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78408" y="2103120"/>
            <a:ext cx="365760" cy="3657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49808" y="2743200"/>
            <a:ext cx="307634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Dualité d'autorité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749808" y="3383280"/>
            <a:ext cx="3076346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Pouvoir réglementaire au Ministère des Finances (agrément, NAA) ; discipline et contrôle qualité de 1ᵉʳ niveau aux ordres. Double surveillance du CAC.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4374794" y="1691640"/>
            <a:ext cx="3442106" cy="356616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603394" y="1920240"/>
            <a:ext cx="731520" cy="731520"/>
          </a:xfrm>
          <a:prstGeom prst="ellipse">
            <a:avLst/>
          </a:prstGeom>
          <a:solidFill>
            <a:srgbClr val="1E49E2"/>
          </a:solidFill>
          <a:ln/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6274" y="2103120"/>
            <a:ext cx="365760" cy="36576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557674" y="2743200"/>
            <a:ext cx="307634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Centralisation normative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4557674" y="3383280"/>
            <a:ext cx="3076346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promulgation des NAA est un acte ministériel : les NAA ont la valeur d'un texte réglementaire opposable à tous.</a:t>
            </a:r>
            <a:endParaRPr lang="en-US" sz="1150" dirty="0"/>
          </a:p>
        </p:txBody>
      </p:sp>
      <p:sp>
        <p:nvSpPr>
          <p:cNvPr id="15" name="Shape 11"/>
          <p:cNvSpPr/>
          <p:nvPr/>
        </p:nvSpPr>
        <p:spPr>
          <a:xfrm>
            <a:off x="8182661" y="1691640"/>
            <a:ext cx="3442106" cy="356616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8411261" y="1920240"/>
            <a:ext cx="731520" cy="731520"/>
          </a:xfrm>
          <a:prstGeom prst="ellipse">
            <a:avLst/>
          </a:prstGeom>
          <a:solidFill>
            <a:srgbClr val="00A3A1"/>
          </a:solidFill>
          <a:ln/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4141" y="2103120"/>
            <a:ext cx="365760" cy="36576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8365541" y="2743200"/>
            <a:ext cx="307634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Compétence territoriale unique</a:t>
            </a:r>
            <a:endParaRPr lang="en-US" sz="1400" dirty="0"/>
          </a:p>
        </p:txBody>
      </p:sp>
      <p:sp>
        <p:nvSpPr>
          <p:cNvPr id="19" name="Text 14"/>
          <p:cNvSpPr/>
          <p:nvPr/>
        </p:nvSpPr>
        <p:spPr>
          <a:xfrm>
            <a:off x="8365541" y="3383280"/>
            <a:ext cx="3076346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 de chambre régionale : tous les CAC sont inscrits au tableau unique de la CNCC. Les sections régionales animent, sans pouvoir disciplinaire.</a:t>
            </a:r>
            <a:endParaRPr lang="en-US" sz="1150" dirty="0"/>
          </a:p>
        </p:txBody>
      </p:sp>
      <p:sp>
        <p:nvSpPr>
          <p:cNvPr id="20" name="Shape 15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21" name="Text 16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22" name="Text 17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CADRE LÉGAL ET NORMATIF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Hiérarchie des sources applicables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3809848" y="1517904"/>
            <a:ext cx="4572000" cy="530352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6" name="Text 4"/>
          <p:cNvSpPr/>
          <p:nvPr/>
        </p:nvSpPr>
        <p:spPr>
          <a:xfrm>
            <a:off x="3992728" y="1517904"/>
            <a:ext cx="4206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Constitution &amp; conventions internationales ratifiées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3352648" y="1517904"/>
            <a:ext cx="3200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261208" y="2139696"/>
            <a:ext cx="5669280" cy="530352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9" name="Text 7"/>
          <p:cNvSpPr/>
          <p:nvPr/>
        </p:nvSpPr>
        <p:spPr>
          <a:xfrm>
            <a:off x="3444088" y="2139696"/>
            <a:ext cx="53035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Lois — 07-11 (SCF), 10-01 (profession), 05-01 (LBC/FT), Code de commerce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2804008" y="2139696"/>
            <a:ext cx="3200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2712568" y="2761488"/>
            <a:ext cx="6766560" cy="530352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12" name="Text 10"/>
          <p:cNvSpPr/>
          <p:nvPr/>
        </p:nvSpPr>
        <p:spPr>
          <a:xfrm>
            <a:off x="2895448" y="2761488"/>
            <a:ext cx="64008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Décrets exécutifs — 11-24, 11-26, 11-32, 11-202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255368" y="2761488"/>
            <a:ext cx="3200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2163928" y="3383280"/>
            <a:ext cx="7863840" cy="530352"/>
          </a:xfrm>
          <a:prstGeom prst="rect">
            <a:avLst/>
          </a:prstGeom>
          <a:solidFill>
            <a:srgbClr val="0091DA"/>
          </a:solidFill>
          <a:ln/>
        </p:spPr>
      </p:sp>
      <p:sp>
        <p:nvSpPr>
          <p:cNvPr id="15" name="Text 13"/>
          <p:cNvSpPr/>
          <p:nvPr/>
        </p:nvSpPr>
        <p:spPr>
          <a:xfrm>
            <a:off x="2346808" y="3383280"/>
            <a:ext cx="74980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Arrêtés &amp; décisions du Ministre des Finances (dont décisions NAA)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1706728" y="3383280"/>
            <a:ext cx="3200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615288" y="4005072"/>
            <a:ext cx="8961120" cy="530352"/>
          </a:xfrm>
          <a:prstGeom prst="rect">
            <a:avLst/>
          </a:prstGeom>
          <a:solidFill>
            <a:srgbClr val="00A3A1"/>
          </a:solidFill>
          <a:ln/>
        </p:spPr>
      </p:sp>
      <p:sp>
        <p:nvSpPr>
          <p:cNvPr id="18" name="Text 16"/>
          <p:cNvSpPr/>
          <p:nvPr/>
        </p:nvSpPr>
        <p:spPr>
          <a:xfrm>
            <a:off x="1798168" y="4005072"/>
            <a:ext cx="8595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Avis du CNC &amp; doctrine professionnelle (CNCC, ONEC)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1158088" y="4005072"/>
            <a:ext cx="3200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1066648" y="4626864"/>
            <a:ext cx="10058400" cy="530352"/>
          </a:xfrm>
          <a:prstGeom prst="rect">
            <a:avLst/>
          </a:prstGeom>
          <a:solidFill>
            <a:srgbClr val="8794AC"/>
          </a:solidFill>
          <a:ln/>
        </p:spPr>
      </p:sp>
      <p:sp>
        <p:nvSpPr>
          <p:cNvPr id="21" name="Text 19"/>
          <p:cNvSpPr/>
          <p:nvPr/>
        </p:nvSpPr>
        <p:spPr>
          <a:xfrm>
            <a:off x="1249528" y="4626864"/>
            <a:ext cx="96926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Normes internationales — ISA, Code IFAC, IAS/IFRS, GAFI (référence)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09448" y="4626864"/>
            <a:ext cx="3200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566928" y="5440680"/>
            <a:ext cx="11057839" cy="868680"/>
          </a:xfrm>
          <a:prstGeom prst="rect">
            <a:avLst/>
          </a:prstGeom>
          <a:solidFill>
            <a:srgbClr val="FFF6E9"/>
          </a:solidFill>
          <a:ln w="12700">
            <a:solidFill>
              <a:srgbClr val="C77A0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66928" y="5440680"/>
            <a:ext cx="91440" cy="868680"/>
          </a:xfrm>
          <a:prstGeom prst="rect">
            <a:avLst/>
          </a:prstGeom>
          <a:solidFill>
            <a:srgbClr val="C77A0A"/>
          </a:solidFill>
          <a:ln/>
        </p:spPr>
      </p:sp>
      <p:pic>
        <p:nvPicPr>
          <p:cNvPr id="25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5669280"/>
            <a:ext cx="411480" cy="411480"/>
          </a:xfrm>
          <a:prstGeom prst="rect">
            <a:avLst/>
          </a:prstGeom>
        </p:spPr>
      </p:pic>
      <p:sp>
        <p:nvSpPr>
          <p:cNvPr id="26" name="Text 23"/>
          <p:cNvSpPr/>
          <p:nvPr/>
        </p:nvSpPr>
        <p:spPr>
          <a:xfrm>
            <a:off x="1435608" y="5440680"/>
            <a:ext cx="9960559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9A5B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Point d'attention.  </a:t>
            </a:r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 normes internationales (ISA, IFRS) n'ont pas de valeur normative directe en Algérie : elles servent de référence interprétative lorsque le texte algérien est silencieux, et lorsqu'une NAA reprend une ISA, la doctrine internationale aide à l'interprétation.</a:t>
            </a:r>
            <a:endParaRPr lang="en-US" sz="1150" dirty="0"/>
          </a:p>
        </p:txBody>
      </p:sp>
      <p:sp>
        <p:nvSpPr>
          <p:cNvPr id="27" name="Shape 24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29" name="Text 26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CADRE LÉGAL ET NORMATIF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 doit désigner un commissaire aux comptes ?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508760"/>
            <a:ext cx="3442106" cy="320040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66928" y="1508760"/>
            <a:ext cx="3442106" cy="1051560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1581912"/>
            <a:ext cx="344210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566928" y="2221992"/>
            <a:ext cx="344210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CE6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Société par actions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95528" y="2788920"/>
            <a:ext cx="2984906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Désignation OBLIGATOIRE de plein droit, sans condition de seuil.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749808" y="4160520"/>
            <a:ext cx="307634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Art. 715 bis 4 et s. du Code de commerce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374794" y="1508760"/>
            <a:ext cx="3442106" cy="320040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374794" y="1508760"/>
            <a:ext cx="3442106" cy="1051560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13" name="Text 11"/>
          <p:cNvSpPr/>
          <p:nvPr/>
        </p:nvSpPr>
        <p:spPr>
          <a:xfrm>
            <a:off x="4374794" y="1581912"/>
            <a:ext cx="344210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SARL</a:t>
            </a:r>
            <a:endParaRPr lang="en-US" sz="3400" dirty="0"/>
          </a:p>
        </p:txBody>
      </p:sp>
      <p:sp>
        <p:nvSpPr>
          <p:cNvPr id="14" name="Text 12"/>
          <p:cNvSpPr/>
          <p:nvPr/>
        </p:nvSpPr>
        <p:spPr>
          <a:xfrm>
            <a:off x="4374794" y="2221992"/>
            <a:ext cx="344210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CE6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À responsabilité limitée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603394" y="2788920"/>
            <a:ext cx="2984906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Obligatoire si le chiffre d'affaires atteint 10 millions DA.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57674" y="4160520"/>
            <a:ext cx="307634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Art. 12 LFC 2005, mod. art. 44 LF 2010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8182661" y="1508760"/>
            <a:ext cx="3442106" cy="320040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8182661" y="1508760"/>
            <a:ext cx="3442106" cy="1051560"/>
          </a:xfrm>
          <a:prstGeom prst="rect">
            <a:avLst/>
          </a:prstGeom>
          <a:solidFill>
            <a:srgbClr val="00A3A1"/>
          </a:solidFill>
          <a:ln/>
        </p:spPr>
      </p:sp>
      <p:sp>
        <p:nvSpPr>
          <p:cNvPr id="19" name="Text 17"/>
          <p:cNvSpPr/>
          <p:nvPr/>
        </p:nvSpPr>
        <p:spPr>
          <a:xfrm>
            <a:off x="8182661" y="1581912"/>
            <a:ext cx="344210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EURL</a:t>
            </a:r>
            <a:endParaRPr lang="en-US" sz="3400" dirty="0"/>
          </a:p>
        </p:txBody>
      </p:sp>
      <p:sp>
        <p:nvSpPr>
          <p:cNvPr id="20" name="Text 18"/>
          <p:cNvSpPr/>
          <p:nvPr/>
        </p:nvSpPr>
        <p:spPr>
          <a:xfrm>
            <a:off x="8182661" y="2221992"/>
            <a:ext cx="344210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CE6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Unipersonnelle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8411261" y="2788920"/>
            <a:ext cx="2984906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NON assujettie, quel que soit le chiffre d'affaires.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8365541" y="4160520"/>
            <a:ext cx="307634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Art. 44 LF 2010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566928" y="4983480"/>
            <a:ext cx="11057839" cy="914400"/>
          </a:xfrm>
          <a:prstGeom prst="rect">
            <a:avLst/>
          </a:prstGeom>
          <a:solidFill>
            <a:srgbClr val="FBE9F2"/>
          </a:solidFill>
          <a:ln w="12700">
            <a:solidFill>
              <a:srgbClr val="C6007E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66928" y="4983480"/>
            <a:ext cx="91440" cy="914400"/>
          </a:xfrm>
          <a:prstGeom prst="rect">
            <a:avLst/>
          </a:prstGeom>
          <a:solidFill>
            <a:srgbClr val="C6007E"/>
          </a:solidFill>
          <a:ln/>
        </p:spPr>
      </p:sp>
      <p:pic>
        <p:nvPicPr>
          <p:cNvPr id="25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5234940"/>
            <a:ext cx="411480" cy="411480"/>
          </a:xfrm>
          <a:prstGeom prst="rect">
            <a:avLst/>
          </a:prstGeom>
        </p:spPr>
      </p:pic>
      <p:sp>
        <p:nvSpPr>
          <p:cNvPr id="26" name="Text 23"/>
          <p:cNvSpPr/>
          <p:nvPr/>
        </p:nvSpPr>
        <p:spPr>
          <a:xfrm>
            <a:off x="1435608" y="4983480"/>
            <a:ext cx="9960559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C600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Précision réglementaire algérienne.  </a:t>
            </a:r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Contrairement au régime français, il n'existe pas de système « 2 seuils sur 3 » : la SARL est assujettie sur le seul critère du chiffre d'affaires (≥ 10 M DA) et l'EURL est dispensée quel que soit son chiffre d'affaires.</a:t>
            </a:r>
            <a:endParaRPr lang="en-US" sz="1150" dirty="0"/>
          </a:p>
        </p:txBody>
      </p:sp>
      <p:sp>
        <p:nvSpPr>
          <p:cNvPr id="27" name="Shape 24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29" name="Text 26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CADRE LÉGAL ET NORMATIF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Désignation : décret exécutif n° 11-32 (27 janvier 2011)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66928" y="1572768"/>
            <a:ext cx="11057839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1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Désignation par l'assemblée générale (des actionnaires ou des associés), sur la base d'un cahier des charges normalisé.</a:t>
            </a:r>
            <a:endParaRPr lang="en-US" sz="1250" dirty="0"/>
          </a:p>
          <a:p>
            <a:pPr marL="177800" indent="-177800">
              <a:spcAft>
                <a:spcPts val="11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Durée du mandat : trois exercices, renouvelable une seule fois (article 27 de la loi 10-01) ; rotation au-delà de deux mandats consécutifs.</a:t>
            </a:r>
            <a:endParaRPr lang="en-US" sz="1250" dirty="0"/>
          </a:p>
          <a:p>
            <a:pPr marL="177800" indent="-177800">
              <a:spcAft>
                <a:spcPts val="11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CAC sortant est informé de la non-reconduction et peut présenter ses observations à l'assemblée.</a:t>
            </a:r>
            <a:endParaRPr lang="en-US" sz="1250" dirty="0"/>
          </a:p>
          <a:p>
            <a:pPr marL="177800" indent="-177800">
              <a:spcAft>
                <a:spcPts val="11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Désignation notifiée au CAC dans les huit jours et publiée au BOAL pour les SPA.</a:t>
            </a:r>
            <a:endParaRPr lang="en-US" sz="1250" dirty="0"/>
          </a:p>
          <a:p>
            <a:pPr marL="177800" indent="-177800">
              <a:spcAft>
                <a:spcPts val="11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CAC dispose de quinze jours pour accepter ou refuser, faute de quoi la désignation est réputée caduque.</a:t>
            </a:r>
            <a:endParaRPr lang="en-US" sz="1250" dirty="0"/>
          </a:p>
          <a:p>
            <a:pPr marL="177800" indent="-177800">
              <a:spcAft>
                <a:spcPts val="11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Information préalable de la CNCC ; élaboration du cahier des charges dans le mois suivant la clôture du dernier exercice du mandat.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CADRE LÉGAL ET NORMATIF — MISE EN PRATIQUE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Trois situations à qualifier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554480"/>
            <a:ext cx="11057839" cy="137160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66928" y="1554480"/>
            <a:ext cx="91440" cy="1371600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7" name="Text 5"/>
          <p:cNvSpPr/>
          <p:nvPr/>
        </p:nvSpPr>
        <p:spPr>
          <a:xfrm>
            <a:off x="841248" y="1664208"/>
            <a:ext cx="10332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Situation 1 — SPA SONELGAZ INDUSTRIE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841248" y="1993392"/>
            <a:ext cx="10332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Fabrication de transformateurs (2018). Capital 500 M DA, CA 4 Md DA, 380 salariés. Non cotée.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841248" y="2487168"/>
            <a:ext cx="10332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Question : </a:t>
            </a:r>
            <a:pPr indent="0" marL="0">
              <a:buNone/>
            </a:pPr>
            <a:r>
              <a:rPr lang="en-US" sz="1100" i="1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CAC est-il obligatoire ? Sur quel fondement ?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66928" y="3035808"/>
            <a:ext cx="11057839" cy="137160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566928" y="3035808"/>
            <a:ext cx="91440" cy="1371600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12" name="Text 10"/>
          <p:cNvSpPr/>
          <p:nvPr/>
        </p:nvSpPr>
        <p:spPr>
          <a:xfrm>
            <a:off x="841248" y="3145536"/>
            <a:ext cx="10332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Situation 2 — SARL EL-MASSAR DISTRIBUTION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841248" y="3474720"/>
            <a:ext cx="10332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Négoce alimentaire (Constantine). Bilan 12 M DA, CA 35 M DA, 18 salariés. 2ᵉ exercice à ces niveaux.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841248" y="3968496"/>
            <a:ext cx="10332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Question : </a:t>
            </a:r>
            <a:pPr indent="0" marL="0">
              <a:buNone/>
            </a:pPr>
            <a:r>
              <a:rPr lang="en-US" sz="1100" i="1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désignation est-elle obligatoire pour 2025 ? Procédure ?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66928" y="4517136"/>
            <a:ext cx="11057839" cy="137160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66928" y="4517136"/>
            <a:ext cx="91440" cy="1371600"/>
          </a:xfrm>
          <a:prstGeom prst="rect">
            <a:avLst/>
          </a:prstGeom>
          <a:solidFill>
            <a:srgbClr val="00A3A1"/>
          </a:solidFill>
          <a:ln/>
        </p:spPr>
      </p:sp>
      <p:sp>
        <p:nvSpPr>
          <p:cNvPr id="17" name="Text 15"/>
          <p:cNvSpPr/>
          <p:nvPr/>
        </p:nvSpPr>
        <p:spPr>
          <a:xfrm>
            <a:off x="841248" y="4626864"/>
            <a:ext cx="10332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Situation 3 — EURL ATELIER GRAPHIQUE D'ALGER</a:t>
            </a:r>
            <a:endParaRPr lang="en-US" sz="1350" dirty="0"/>
          </a:p>
        </p:txBody>
      </p:sp>
      <p:sp>
        <p:nvSpPr>
          <p:cNvPr id="18" name="Text 16"/>
          <p:cNvSpPr/>
          <p:nvPr/>
        </p:nvSpPr>
        <p:spPr>
          <a:xfrm>
            <a:off x="841248" y="4956048"/>
            <a:ext cx="10332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Agence de communication (2020). Bilan 4 M DA, CA 9 M DA, 6 salariés. Le gérant veut faire certifier pour un financement.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841248" y="5449824"/>
            <a:ext cx="10332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A3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Question : </a:t>
            </a:r>
            <a:pPr indent="0" marL="0">
              <a:buNone/>
            </a:pPr>
            <a:r>
              <a:rPr lang="en-US" sz="1100" i="1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L'EURL est-elle assujettie ? Peut-elle désigner volontairement un CAC ?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SUPPORT DE LA JOURNÉE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Sommaire du Jour 1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508760"/>
            <a:ext cx="534604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66928" y="1508760"/>
            <a:ext cx="502920" cy="548640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1508760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207008" y="1508760"/>
            <a:ext cx="456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Présentation de la journée et objectifs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566928" y="2157984"/>
            <a:ext cx="5346040" cy="548640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66928" y="2157984"/>
            <a:ext cx="502920" cy="548640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11" name="Text 9"/>
          <p:cNvSpPr/>
          <p:nvPr/>
        </p:nvSpPr>
        <p:spPr>
          <a:xfrm>
            <a:off x="566928" y="2157984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207008" y="2157984"/>
            <a:ext cx="456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Déroulé pédagogique (chronogramme)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566928" y="2807208"/>
            <a:ext cx="534604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66928" y="2807208"/>
            <a:ext cx="502920" cy="548640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15" name="Text 13"/>
          <p:cNvSpPr/>
          <p:nvPr/>
        </p:nvSpPr>
        <p:spPr>
          <a:xfrm>
            <a:off x="566928" y="2807208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207008" y="2807208"/>
            <a:ext cx="456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08h30 — Accueil et auto-positionnement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566928" y="3456432"/>
            <a:ext cx="5346040" cy="548640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66928" y="3456432"/>
            <a:ext cx="502920" cy="548640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19" name="Text 17"/>
          <p:cNvSpPr/>
          <p:nvPr/>
        </p:nvSpPr>
        <p:spPr>
          <a:xfrm>
            <a:off x="566928" y="3456432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207008" y="3456432"/>
            <a:ext cx="456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09h00 — Cadre légal et normatif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566928" y="4105656"/>
            <a:ext cx="534604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66928" y="4105656"/>
            <a:ext cx="502920" cy="548640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23" name="Text 21"/>
          <p:cNvSpPr/>
          <p:nvPr/>
        </p:nvSpPr>
        <p:spPr>
          <a:xfrm>
            <a:off x="566928" y="4105656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207008" y="4105656"/>
            <a:ext cx="456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10h30 — Normes Algériennes d'Audit (NAA)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566928" y="4754880"/>
            <a:ext cx="5346040" cy="548640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66928" y="4754880"/>
            <a:ext cx="502920" cy="548640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27" name="Text 25"/>
          <p:cNvSpPr/>
          <p:nvPr/>
        </p:nvSpPr>
        <p:spPr>
          <a:xfrm>
            <a:off x="566928" y="4754880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1207008" y="4754880"/>
            <a:ext cx="456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13h30 — Code de déontologie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566928" y="5404104"/>
            <a:ext cx="534604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566928" y="5404104"/>
            <a:ext cx="502920" cy="548640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31" name="Text 29"/>
          <p:cNvSpPr/>
          <p:nvPr/>
        </p:nvSpPr>
        <p:spPr>
          <a:xfrm>
            <a:off x="566928" y="5404104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1207008" y="5404104"/>
            <a:ext cx="456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14h30 — Documentation et veille</a:t>
            </a:r>
            <a:endParaRPr lang="en-US" sz="1150" dirty="0"/>
          </a:p>
        </p:txBody>
      </p:sp>
      <p:sp>
        <p:nvSpPr>
          <p:cNvPr id="33" name="Shape 31"/>
          <p:cNvSpPr/>
          <p:nvPr/>
        </p:nvSpPr>
        <p:spPr>
          <a:xfrm>
            <a:off x="6278728" y="1508760"/>
            <a:ext cx="5346040" cy="548640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6278728" y="1508760"/>
            <a:ext cx="502920" cy="548640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35" name="Text 33"/>
          <p:cNvSpPr/>
          <p:nvPr/>
        </p:nvSpPr>
        <p:spPr>
          <a:xfrm>
            <a:off x="6278728" y="1508760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6918808" y="1508760"/>
            <a:ext cx="456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15h30 — Acceptation du mandat (NAA 210)</a:t>
            </a:r>
            <a:endParaRPr lang="en-US" sz="1150" dirty="0"/>
          </a:p>
        </p:txBody>
      </p:sp>
      <p:sp>
        <p:nvSpPr>
          <p:cNvPr id="37" name="Shape 35"/>
          <p:cNvSpPr/>
          <p:nvPr/>
        </p:nvSpPr>
        <p:spPr>
          <a:xfrm>
            <a:off x="6278728" y="2157984"/>
            <a:ext cx="534604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6278728" y="2157984"/>
            <a:ext cx="502920" cy="548640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39" name="Text 37"/>
          <p:cNvSpPr/>
          <p:nvPr/>
        </p:nvSpPr>
        <p:spPr>
          <a:xfrm>
            <a:off x="6278728" y="2157984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40" name="Text 38"/>
          <p:cNvSpPr/>
          <p:nvPr/>
        </p:nvSpPr>
        <p:spPr>
          <a:xfrm>
            <a:off x="6918808" y="2157984"/>
            <a:ext cx="456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16h00 — Lutte anti-blanchiment (LBC/FT)</a:t>
            </a:r>
            <a:endParaRPr lang="en-US" sz="1150" dirty="0"/>
          </a:p>
        </p:txBody>
      </p:sp>
      <p:sp>
        <p:nvSpPr>
          <p:cNvPr id="41" name="Shape 39"/>
          <p:cNvSpPr/>
          <p:nvPr/>
        </p:nvSpPr>
        <p:spPr>
          <a:xfrm>
            <a:off x="6278728" y="2807208"/>
            <a:ext cx="5346040" cy="548640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6278728" y="2807208"/>
            <a:ext cx="502920" cy="548640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43" name="Text 41"/>
          <p:cNvSpPr/>
          <p:nvPr/>
        </p:nvSpPr>
        <p:spPr>
          <a:xfrm>
            <a:off x="6278728" y="2807208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44" name="Text 42"/>
          <p:cNvSpPr/>
          <p:nvPr/>
        </p:nvSpPr>
        <p:spPr>
          <a:xfrm>
            <a:off x="6918808" y="2807208"/>
            <a:ext cx="456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 de synthèse — SARL EL-ATLAS</a:t>
            </a:r>
            <a:endParaRPr lang="en-US" sz="1150" dirty="0"/>
          </a:p>
        </p:txBody>
      </p:sp>
      <p:sp>
        <p:nvSpPr>
          <p:cNvPr id="45" name="Shape 43"/>
          <p:cNvSpPr/>
          <p:nvPr/>
        </p:nvSpPr>
        <p:spPr>
          <a:xfrm>
            <a:off x="6278728" y="3456432"/>
            <a:ext cx="534604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6278728" y="3456432"/>
            <a:ext cx="502920" cy="548640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47" name="Text 45"/>
          <p:cNvSpPr/>
          <p:nvPr/>
        </p:nvSpPr>
        <p:spPr>
          <a:xfrm>
            <a:off x="6278728" y="3456432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48" name="Text 46"/>
          <p:cNvSpPr/>
          <p:nvPr/>
        </p:nvSpPr>
        <p:spPr>
          <a:xfrm>
            <a:off x="6918808" y="3456432"/>
            <a:ext cx="456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Quizz de fin de journée (corrigé)</a:t>
            </a:r>
            <a:endParaRPr lang="en-US" sz="1150" dirty="0"/>
          </a:p>
        </p:txBody>
      </p:sp>
      <p:sp>
        <p:nvSpPr>
          <p:cNvPr id="49" name="Shape 47"/>
          <p:cNvSpPr/>
          <p:nvPr/>
        </p:nvSpPr>
        <p:spPr>
          <a:xfrm>
            <a:off x="6278728" y="4105656"/>
            <a:ext cx="5346040" cy="548640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6278728" y="4105656"/>
            <a:ext cx="502920" cy="548640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51" name="Text 49"/>
          <p:cNvSpPr/>
          <p:nvPr/>
        </p:nvSpPr>
        <p:spPr>
          <a:xfrm>
            <a:off x="6278728" y="4105656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52" name="Text 50"/>
          <p:cNvSpPr/>
          <p:nvPr/>
        </p:nvSpPr>
        <p:spPr>
          <a:xfrm>
            <a:off x="6918808" y="4105656"/>
            <a:ext cx="456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Points clés à retenir</a:t>
            </a:r>
            <a:endParaRPr lang="en-US" sz="1150" dirty="0"/>
          </a:p>
        </p:txBody>
      </p:sp>
      <p:sp>
        <p:nvSpPr>
          <p:cNvPr id="53" name="Shape 51"/>
          <p:cNvSpPr/>
          <p:nvPr/>
        </p:nvSpPr>
        <p:spPr>
          <a:xfrm>
            <a:off x="6278728" y="4754880"/>
            <a:ext cx="534604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6278728" y="4754880"/>
            <a:ext cx="502920" cy="548640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55" name="Text 53"/>
          <p:cNvSpPr/>
          <p:nvPr/>
        </p:nvSpPr>
        <p:spPr>
          <a:xfrm>
            <a:off x="6278728" y="4754880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56" name="Text 54"/>
          <p:cNvSpPr/>
          <p:nvPr/>
        </p:nvSpPr>
        <p:spPr>
          <a:xfrm>
            <a:off x="6918808" y="4754880"/>
            <a:ext cx="456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Références réglementaires</a:t>
            </a:r>
            <a:endParaRPr lang="en-US" sz="1150" dirty="0"/>
          </a:p>
        </p:txBody>
      </p:sp>
      <p:sp>
        <p:nvSpPr>
          <p:cNvPr id="57" name="Shape 55"/>
          <p:cNvSpPr/>
          <p:nvPr/>
        </p:nvSpPr>
        <p:spPr>
          <a:xfrm>
            <a:off x="6278728" y="5404104"/>
            <a:ext cx="5346040" cy="548640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6278728" y="5404104"/>
            <a:ext cx="502920" cy="548640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59" name="Text 57"/>
          <p:cNvSpPr/>
          <p:nvPr/>
        </p:nvSpPr>
        <p:spPr>
          <a:xfrm>
            <a:off x="6278728" y="5404104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0" name="Text 58"/>
          <p:cNvSpPr/>
          <p:nvPr/>
        </p:nvSpPr>
        <p:spPr>
          <a:xfrm>
            <a:off x="6918808" y="5404104"/>
            <a:ext cx="456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Annexes — Outils 1 à 6</a:t>
            </a:r>
            <a:endParaRPr lang="en-US" sz="1150" dirty="0"/>
          </a:p>
        </p:txBody>
      </p:sp>
      <p:sp>
        <p:nvSpPr>
          <p:cNvPr id="61" name="Shape 59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63" name="Text 61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CADRE LÉGAL ET NORMATIF — CORRIGÉ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Éléments de correction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554480"/>
            <a:ext cx="11057839" cy="141732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95528" y="1938528"/>
            <a:ext cx="640080" cy="640080"/>
          </a:xfrm>
          <a:prstGeom prst="ellipse">
            <a:avLst/>
          </a:prstGeom>
          <a:solidFill>
            <a:srgbClr val="00338D"/>
          </a:solidFill>
          <a:ln/>
        </p:spPr>
      </p:sp>
      <p:sp>
        <p:nvSpPr>
          <p:cNvPr id="7" name="Text 5"/>
          <p:cNvSpPr/>
          <p:nvPr/>
        </p:nvSpPr>
        <p:spPr>
          <a:xfrm>
            <a:off x="795528" y="193852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1618488" y="1682496"/>
            <a:ext cx="9692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 SONELGAZ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1618488" y="2011680"/>
            <a:ext cx="96926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Obligatoire de plein droit (art. 715 bis 4 et s.), sans condition de seuil. AGO désigne pour 3 exercices renouvelable une fois. Cabinet structuré recommandé.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566928" y="3081528"/>
            <a:ext cx="11057839" cy="141732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795528" y="3465576"/>
            <a:ext cx="640080" cy="640080"/>
          </a:xfrm>
          <a:prstGeom prst="ellipse">
            <a:avLst/>
          </a:prstGeom>
          <a:solidFill>
            <a:srgbClr val="1E49E2"/>
          </a:solidFill>
          <a:ln/>
        </p:spPr>
      </p:sp>
      <p:sp>
        <p:nvSpPr>
          <p:cNvPr id="12" name="Text 10"/>
          <p:cNvSpPr/>
          <p:nvPr/>
        </p:nvSpPr>
        <p:spPr>
          <a:xfrm>
            <a:off x="795528" y="3465576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1618488" y="3209544"/>
            <a:ext cx="9692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SARL EL-MASSAR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1618488" y="3538728"/>
            <a:ext cx="96926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 35 M DA &gt; seuil de 10 M DA → désignation obligatoire (bilan et effectif indifférents). AG, désignation d'un CAC inscrit, cahier des charges, notification, lettre de mission, publication.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566928" y="4608576"/>
            <a:ext cx="11057839" cy="141732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795528" y="4992624"/>
            <a:ext cx="640080" cy="640080"/>
          </a:xfrm>
          <a:prstGeom prst="ellipse">
            <a:avLst/>
          </a:prstGeom>
          <a:solidFill>
            <a:srgbClr val="00A3A1"/>
          </a:solidFill>
          <a:ln/>
        </p:spPr>
      </p:sp>
      <p:sp>
        <p:nvSpPr>
          <p:cNvPr id="17" name="Text 15"/>
          <p:cNvSpPr/>
          <p:nvPr/>
        </p:nvSpPr>
        <p:spPr>
          <a:xfrm>
            <a:off x="795528" y="4992624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1618488" y="4736592"/>
            <a:ext cx="9692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EURL ATELIER GRAPHIQUE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1618488" y="5065776"/>
            <a:ext cx="96926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Non assujettie quel que soit le CA (art. 44 LF 2010) ; CA 9 M &lt; 10 M au surplus. Audit contractuel volontaire possible (NAA 805 / examen limité) — à distinguer de la mission légale.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71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00A3A1"/>
          </a:solidFill>
          <a:ln/>
        </p:spPr>
      </p:sp>
      <p:sp>
        <p:nvSpPr>
          <p:cNvPr id="3" name="Shape 1"/>
          <p:cNvSpPr/>
          <p:nvPr/>
        </p:nvSpPr>
        <p:spPr>
          <a:xfrm>
            <a:off x="9448495" y="4846320"/>
            <a:ext cx="566928" cy="566928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4" name="Shape 2"/>
          <p:cNvSpPr/>
          <p:nvPr/>
        </p:nvSpPr>
        <p:spPr>
          <a:xfrm>
            <a:off x="9760306" y="4948367"/>
            <a:ext cx="566928" cy="566928"/>
          </a:xfrm>
          <a:prstGeom prst="rect">
            <a:avLst/>
          </a:prstGeom>
          <a:solidFill>
            <a:srgbClr val="0091DA">
              <a:alpha val="7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10072116" y="5050414"/>
            <a:ext cx="566928" cy="566928"/>
          </a:xfrm>
          <a:prstGeom prst="rect">
            <a:avLst/>
          </a:prstGeom>
          <a:solidFill>
            <a:srgbClr val="00A3A1">
              <a:alpha val="65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566928" y="1280160"/>
            <a:ext cx="3657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0" b="1" dirty="0">
                <a:solidFill>
                  <a:srgbClr val="1330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0" dirty="0"/>
          </a:p>
        </p:txBody>
      </p:sp>
      <p:sp>
        <p:nvSpPr>
          <p:cNvPr id="7" name="Shape 5"/>
          <p:cNvSpPr/>
          <p:nvPr/>
        </p:nvSpPr>
        <p:spPr>
          <a:xfrm>
            <a:off x="612648" y="3200400"/>
            <a:ext cx="868680" cy="868680"/>
          </a:xfrm>
          <a:prstGeom prst="ellipse">
            <a:avLst/>
          </a:prstGeom>
          <a:solidFill>
            <a:srgbClr val="1E49E2"/>
          </a:solidFill>
          <a:ln/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3410712"/>
            <a:ext cx="448056" cy="448056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709928" y="3264408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00A3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10h30 · OUTIL 1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1709928" y="361188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 Normes Algériennes d'Audit (NAA)</a:t>
            </a:r>
            <a:endParaRPr lang="en-US" sz="3200" dirty="0"/>
          </a:p>
        </p:txBody>
      </p:sp>
      <p:sp>
        <p:nvSpPr>
          <p:cNvPr id="11" name="Text 8"/>
          <p:cNvSpPr/>
          <p:nvPr/>
        </p:nvSpPr>
        <p:spPr>
          <a:xfrm>
            <a:off x="1709928" y="4663440"/>
            <a:ext cx="9875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FC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Genèse, liste raisonnée par phase, articulation avec les ISA, décret 11-202 et NAGQ 1.</a:t>
            </a:r>
            <a:endParaRPr lang="en-US" sz="1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 NORMES ALGÉRIENNES D'AUDIT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Genèse et processus d'élaboration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481328"/>
            <a:ext cx="5349240" cy="45262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66928" y="1481328"/>
            <a:ext cx="5349240" cy="621792"/>
          </a:xfrm>
          <a:prstGeom prst="rect">
            <a:avLst/>
          </a:prstGeom>
          <a:solidFill>
            <a:srgbClr val="6E2585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481328"/>
            <a:ext cx="4892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Avant 2016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41248" y="2258568"/>
            <a:ext cx="48006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 de référentiel national codifié.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Pratique fondée sur la doctrine et la jurisprudence du Code de commerce.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Missions internationales : recours aux ISA de l'IAASB.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Limites : insécurité juridique pour le CAC, difficulté à objectiver les contrôles qualité.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6281928" y="1481328"/>
            <a:ext cx="5349240" cy="45262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281928" y="1481328"/>
            <a:ext cx="5349240" cy="621792"/>
          </a:xfrm>
          <a:prstGeom prst="rect">
            <a:avLst/>
          </a:prstGeom>
          <a:solidFill>
            <a:srgbClr val="00A3A1"/>
          </a:solidFill>
          <a:ln/>
        </p:spPr>
      </p:sp>
      <p:sp>
        <p:nvSpPr>
          <p:cNvPr id="11" name="Text 9"/>
          <p:cNvSpPr/>
          <p:nvPr/>
        </p:nvSpPr>
        <p:spPr>
          <a:xfrm>
            <a:off x="6537960" y="1481328"/>
            <a:ext cx="4892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À partir de 2016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556248" y="2258568"/>
            <a:ext cx="48006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Promulgation des NAA par vagues successives (décisions du Ministre des Finances).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Référentiel substantiellement complet : de l'acceptation au rapport.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Quelques ISA sans équivalent (ISA 600 récente, 800-810) : recours direct aux ISA.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NAGQ 1 (qualité) ajoutée comme norme transversale.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 NORMES ALGÉRIENNES D'AUDIT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 promulgation par vagues successives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517904"/>
            <a:ext cx="11057839" cy="786384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66928" y="1517904"/>
            <a:ext cx="2286000" cy="786384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7" name="Text 5"/>
          <p:cNvSpPr/>
          <p:nvPr/>
        </p:nvSpPr>
        <p:spPr>
          <a:xfrm>
            <a:off x="749808" y="1581912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1ʳᵉ vague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49808" y="192938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2EA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Déc. n° 002 — 4 févr. 2016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3081528" y="1517904"/>
            <a:ext cx="8360359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Cadrage : NAA 200, 210, 505, 580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566928" y="2432304"/>
            <a:ext cx="11057839" cy="786384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566928" y="2432304"/>
            <a:ext cx="2286000" cy="786384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12" name="Text 10"/>
          <p:cNvSpPr/>
          <p:nvPr/>
        </p:nvSpPr>
        <p:spPr>
          <a:xfrm>
            <a:off x="749808" y="2496312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2ᵉ vague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749808" y="284378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2EA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Déc. n° 150 — 11 oct. 2016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081528" y="2432304"/>
            <a:ext cx="8360359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Cycle complet : 510, 520, 530, 540, 560, 570, 610, 620, 700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566928" y="3346704"/>
            <a:ext cx="11057839" cy="786384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66928" y="3346704"/>
            <a:ext cx="2286000" cy="786384"/>
          </a:xfrm>
          <a:prstGeom prst="rect">
            <a:avLst/>
          </a:prstGeom>
          <a:solidFill>
            <a:srgbClr val="0091DA"/>
          </a:solidFill>
          <a:ln/>
        </p:spPr>
      </p:sp>
      <p:sp>
        <p:nvSpPr>
          <p:cNvPr id="17" name="Text 15"/>
          <p:cNvSpPr/>
          <p:nvPr/>
        </p:nvSpPr>
        <p:spPr>
          <a:xfrm>
            <a:off x="749808" y="3410712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3ᵉ vague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749808" y="375818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2EA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Déc. n° 23 — 15 mars 2017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3081528" y="3346704"/>
            <a:ext cx="8360359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préliminaire : 300, 315, 320, 330, 450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566928" y="4261104"/>
            <a:ext cx="11057839" cy="786384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66928" y="4261104"/>
            <a:ext cx="2286000" cy="786384"/>
          </a:xfrm>
          <a:prstGeom prst="rect">
            <a:avLst/>
          </a:prstGeom>
          <a:solidFill>
            <a:srgbClr val="00A3A1"/>
          </a:solidFill>
          <a:ln/>
        </p:spPr>
      </p:sp>
      <p:sp>
        <p:nvSpPr>
          <p:cNvPr id="22" name="Text 20"/>
          <p:cNvSpPr/>
          <p:nvPr/>
        </p:nvSpPr>
        <p:spPr>
          <a:xfrm>
            <a:off x="749808" y="4325112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4ᵉ vague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749808" y="467258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2EA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Déc. n° 77 — 27 sept. 2017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3081528" y="4261104"/>
            <a:ext cx="8360359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Documentation, fraude, communication : 230, 240, 250, 260, 265, 402, 500, 501, 705, 706, 720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566928" y="5413248"/>
            <a:ext cx="11057839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NAGQ 1 — Gestion de la qualité dans les cabinets (équivalent ISQM 1), norme transversale promulguée par décision spécifique du Ministre des Finances.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 NORMES ALGÉRIENNES D'AUDIT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Liste raisonnée par phase de mission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517904"/>
            <a:ext cx="5346040" cy="137160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66928" y="1517904"/>
            <a:ext cx="109728" cy="1371600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7" name="Text 5"/>
          <p:cNvSpPr/>
          <p:nvPr/>
        </p:nvSpPr>
        <p:spPr>
          <a:xfrm>
            <a:off x="841248" y="1636776"/>
            <a:ext cx="4888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Cadrage &amp; acceptation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41248" y="2020824"/>
            <a:ext cx="4843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 Objectifs · 210 Termes de la mission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278728" y="1517904"/>
            <a:ext cx="5346040" cy="137160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278728" y="1517904"/>
            <a:ext cx="109728" cy="1371600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11" name="Text 9"/>
          <p:cNvSpPr/>
          <p:nvPr/>
        </p:nvSpPr>
        <p:spPr>
          <a:xfrm>
            <a:off x="6553048" y="1636776"/>
            <a:ext cx="4888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Planification &amp; risques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553048" y="2020824"/>
            <a:ext cx="4843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300 Planification · 315 Risques · 320 Seuil · 330 Réponses · 240 Fraude · 250 Textes légaux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66928" y="3035808"/>
            <a:ext cx="5346040" cy="137160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566928" y="3035808"/>
            <a:ext cx="109728" cy="1371600"/>
          </a:xfrm>
          <a:prstGeom prst="rect">
            <a:avLst/>
          </a:prstGeom>
          <a:solidFill>
            <a:srgbClr val="0091DA"/>
          </a:solidFill>
          <a:ln/>
        </p:spPr>
      </p:sp>
      <p:sp>
        <p:nvSpPr>
          <p:cNvPr id="15" name="Text 13"/>
          <p:cNvSpPr/>
          <p:nvPr/>
        </p:nvSpPr>
        <p:spPr>
          <a:xfrm>
            <a:off x="841248" y="3154680"/>
            <a:ext cx="4888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91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Éléments probants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841248" y="3538728"/>
            <a:ext cx="4843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 / 501 Probants · 505 Confirmations · 510 Ouverture · 520 Analytique · 530 Sondages · 540 Estimations · 610 Audit interne · 620 Expert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78728" y="3035808"/>
            <a:ext cx="5346040" cy="137160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278728" y="3035808"/>
            <a:ext cx="109728" cy="1371600"/>
          </a:xfrm>
          <a:prstGeom prst="rect">
            <a:avLst/>
          </a:prstGeom>
          <a:solidFill>
            <a:srgbClr val="00A3A1"/>
          </a:solidFill>
          <a:ln/>
        </p:spPr>
      </p:sp>
      <p:sp>
        <p:nvSpPr>
          <p:cNvPr id="19" name="Text 17"/>
          <p:cNvSpPr/>
          <p:nvPr/>
        </p:nvSpPr>
        <p:spPr>
          <a:xfrm>
            <a:off x="6553048" y="3154680"/>
            <a:ext cx="4888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A3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Finalisation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553048" y="3538728"/>
            <a:ext cx="4843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450 Anomalies · 560 Événements postérieurs · 570 Continuité · 580 Déclarations écrites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66928" y="4553712"/>
            <a:ext cx="5346040" cy="137160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566928" y="4553712"/>
            <a:ext cx="109728" cy="1371600"/>
          </a:xfrm>
          <a:prstGeom prst="rect">
            <a:avLst/>
          </a:prstGeom>
          <a:solidFill>
            <a:srgbClr val="6E2585"/>
          </a:solidFill>
          <a:ln/>
        </p:spPr>
      </p:sp>
      <p:sp>
        <p:nvSpPr>
          <p:cNvPr id="23" name="Text 21"/>
          <p:cNvSpPr/>
          <p:nvPr/>
        </p:nvSpPr>
        <p:spPr>
          <a:xfrm>
            <a:off x="841248" y="4672584"/>
            <a:ext cx="4888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E25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Communication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841248" y="5056632"/>
            <a:ext cx="4843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260 Gouvernance · 265 Faiblesses du contrôle interne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6278728" y="4553712"/>
            <a:ext cx="5346040" cy="137160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278728" y="4553712"/>
            <a:ext cx="109728" cy="1371600"/>
          </a:xfrm>
          <a:prstGeom prst="rect">
            <a:avLst/>
          </a:prstGeom>
          <a:solidFill>
            <a:srgbClr val="C6007E"/>
          </a:solidFill>
          <a:ln/>
        </p:spPr>
      </p:sp>
      <p:sp>
        <p:nvSpPr>
          <p:cNvPr id="27" name="Text 25"/>
          <p:cNvSpPr/>
          <p:nvPr/>
        </p:nvSpPr>
        <p:spPr>
          <a:xfrm>
            <a:off x="6553048" y="4672584"/>
            <a:ext cx="4888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600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Rapport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6553048" y="5056632"/>
            <a:ext cx="4843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700 Opinion · 705 Modifications · 706 Observations · 720 Autres informations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31" name="Text 29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 NORMES ALGÉRIENNES D'AUDIT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Articulation NAA / ISA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481328"/>
            <a:ext cx="5349240" cy="45262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66928" y="1481328"/>
            <a:ext cx="5349240" cy="621792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481328"/>
            <a:ext cx="4892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Convergence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41248" y="2258568"/>
            <a:ext cx="48006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Architecture en 4 phases identique.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Terminologie commune (risques, seuil, scepticisme, élément probant).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Procédures décrites en termes identiques.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Mêmes critères de modification de l'opinion.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Hiérarchie objectifs / exigences / modalités d'application.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281928" y="1481328"/>
            <a:ext cx="5349240" cy="45262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281928" y="1481328"/>
            <a:ext cx="5349240" cy="621792"/>
          </a:xfrm>
          <a:prstGeom prst="rect">
            <a:avLst/>
          </a:prstGeom>
          <a:solidFill>
            <a:srgbClr val="00A3A1"/>
          </a:solidFill>
          <a:ln/>
        </p:spPr>
      </p:sp>
      <p:sp>
        <p:nvSpPr>
          <p:cNvPr id="11" name="Text 9"/>
          <p:cNvSpPr/>
          <p:nvPr/>
        </p:nvSpPr>
        <p:spPr>
          <a:xfrm>
            <a:off x="6537960" y="1481328"/>
            <a:ext cx="4892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Adaptations algériennes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556248" y="2258568"/>
            <a:ext cx="48006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Référentiel comptable : le SCF se substitue aux IFRS dans le rapport.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Mentions du décret 11-202 (rapport spécial, conventions réglementées).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Durée du mandat régie par la loi 10-01, non par la NAA 210.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Communications LBC/FT à la CTRF, sans équivalent ISA.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Langue : rapport en arabe ou en français.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</a:t>
            </a:r>
            <a:endParaRPr lang="en-US" sz="9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 NORMES ALGÉRIENNES D'AUDIT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Décret exécutif n° 11-202 — les rapports du CAC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66928" y="1481328"/>
            <a:ext cx="11057839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Fixe les normes des rapports du commissaire aux comptes et les modalités de leur transmission ; complète la NAA 700. Texte central applicable à toute mission légale.</a:t>
            </a:r>
            <a:endParaRPr lang="en-US" sz="1250" dirty="0"/>
          </a:p>
        </p:txBody>
      </p:sp>
      <p:sp>
        <p:nvSpPr>
          <p:cNvPr id="6" name="Text 4"/>
          <p:cNvSpPr/>
          <p:nvPr/>
        </p:nvSpPr>
        <p:spPr>
          <a:xfrm>
            <a:off x="566928" y="2057400"/>
            <a:ext cx="11057839" cy="3840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2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Normes formelles des rapports : rapport général, rapport spécial sur les conventions réglementées, rapports occasionnels.</a:t>
            </a:r>
            <a:endParaRPr lang="en-US" sz="1250" dirty="0"/>
          </a:p>
          <a:p>
            <a:pPr marL="177800" indent="-177800">
              <a:spcAft>
                <a:spcPts val="12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Délais : transmission à l'assemblée au plus tard 15 jours avant l'AG.</a:t>
            </a:r>
            <a:endParaRPr lang="en-US" sz="1250" dirty="0"/>
          </a:p>
          <a:p>
            <a:pPr marL="177800" indent="-177800">
              <a:spcAft>
                <a:spcPts val="12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Destinataires : assemblée générale et, le cas échéant, autorités de contrôle (Banque d'Algérie, Conseil National des Assurances, tutelle des EPE).</a:t>
            </a:r>
            <a:endParaRPr lang="en-US" sz="1250" dirty="0"/>
          </a:p>
          <a:p>
            <a:pPr marL="177800" indent="-177800">
              <a:spcAft>
                <a:spcPts val="12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Rapport spécial : énumération exhaustive des conventions soumises à autorisation, opinion sur l'absence d'omission, formalisme spécifique.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</a:t>
            </a:r>
            <a:endParaRPr lang="en-US" sz="9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 NORMES ALGÉRIENNES D'AUDIT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NAGQ 1 — huit composantes de la qualité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691640"/>
            <a:ext cx="2524430" cy="15544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463383" y="1929384"/>
            <a:ext cx="731520" cy="731520"/>
          </a:xfrm>
          <a:prstGeom prst="ellipse">
            <a:avLst/>
          </a:prstGeom>
          <a:solidFill>
            <a:srgbClr val="00338D"/>
          </a:solidFill>
          <a:ln/>
        </p:spPr>
      </p:sp>
      <p:sp>
        <p:nvSpPr>
          <p:cNvPr id="7" name="Text 5"/>
          <p:cNvSpPr/>
          <p:nvPr/>
        </p:nvSpPr>
        <p:spPr>
          <a:xfrm>
            <a:off x="1463383" y="1929384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676656" y="2734056"/>
            <a:ext cx="230497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Gouvernance et leadership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411398" y="1691640"/>
            <a:ext cx="2524430" cy="15544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307853" y="1929384"/>
            <a:ext cx="731520" cy="731520"/>
          </a:xfrm>
          <a:prstGeom prst="ellipse">
            <a:avLst/>
          </a:prstGeom>
          <a:solidFill>
            <a:srgbClr val="00338D"/>
          </a:solidFill>
          <a:ln/>
        </p:spPr>
      </p:sp>
      <p:sp>
        <p:nvSpPr>
          <p:cNvPr id="11" name="Text 9"/>
          <p:cNvSpPr/>
          <p:nvPr/>
        </p:nvSpPr>
        <p:spPr>
          <a:xfrm>
            <a:off x="4307853" y="1929384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3521126" y="2734056"/>
            <a:ext cx="230497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Déontologie et éthique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255868" y="1691640"/>
            <a:ext cx="2524430" cy="15544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152323" y="1929384"/>
            <a:ext cx="731520" cy="731520"/>
          </a:xfrm>
          <a:prstGeom prst="ellipse">
            <a:avLst/>
          </a:prstGeom>
          <a:solidFill>
            <a:srgbClr val="00338D"/>
          </a:solidFill>
          <a:ln/>
        </p:spPr>
      </p:sp>
      <p:sp>
        <p:nvSpPr>
          <p:cNvPr id="15" name="Text 13"/>
          <p:cNvSpPr/>
          <p:nvPr/>
        </p:nvSpPr>
        <p:spPr>
          <a:xfrm>
            <a:off x="7152323" y="1929384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6365596" y="2734056"/>
            <a:ext cx="230497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Acceptation et maintien des clients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9100337" y="1691640"/>
            <a:ext cx="2524430" cy="15544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9996792" y="1929384"/>
            <a:ext cx="731520" cy="731520"/>
          </a:xfrm>
          <a:prstGeom prst="ellipse">
            <a:avLst/>
          </a:prstGeom>
          <a:solidFill>
            <a:srgbClr val="00338D"/>
          </a:solidFill>
          <a:ln/>
        </p:spPr>
      </p:sp>
      <p:sp>
        <p:nvSpPr>
          <p:cNvPr id="19" name="Text 17"/>
          <p:cNvSpPr/>
          <p:nvPr/>
        </p:nvSpPr>
        <p:spPr>
          <a:xfrm>
            <a:off x="9996792" y="1929384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9210065" y="2734056"/>
            <a:ext cx="230497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Réalisation des missions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66928" y="3474720"/>
            <a:ext cx="2524430" cy="15544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1463383" y="3712464"/>
            <a:ext cx="731520" cy="731520"/>
          </a:xfrm>
          <a:prstGeom prst="ellipse">
            <a:avLst/>
          </a:prstGeom>
          <a:solidFill>
            <a:srgbClr val="1E49E2"/>
          </a:solidFill>
          <a:ln/>
        </p:spPr>
      </p:sp>
      <p:sp>
        <p:nvSpPr>
          <p:cNvPr id="23" name="Text 21"/>
          <p:cNvSpPr/>
          <p:nvPr/>
        </p:nvSpPr>
        <p:spPr>
          <a:xfrm>
            <a:off x="1463383" y="3712464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676656" y="4517136"/>
            <a:ext cx="230497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Ressources humaines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3411398" y="3474720"/>
            <a:ext cx="2524430" cy="15544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307853" y="3712464"/>
            <a:ext cx="731520" cy="731520"/>
          </a:xfrm>
          <a:prstGeom prst="ellipse">
            <a:avLst/>
          </a:prstGeom>
          <a:solidFill>
            <a:srgbClr val="1E49E2"/>
          </a:solidFill>
          <a:ln/>
        </p:spPr>
      </p:sp>
      <p:sp>
        <p:nvSpPr>
          <p:cNvPr id="27" name="Text 25"/>
          <p:cNvSpPr/>
          <p:nvPr/>
        </p:nvSpPr>
        <p:spPr>
          <a:xfrm>
            <a:off x="4307853" y="3712464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3521126" y="4517136"/>
            <a:ext cx="230497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Informations et communications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6255868" y="3474720"/>
            <a:ext cx="2524430" cy="15544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7152323" y="3712464"/>
            <a:ext cx="731520" cy="731520"/>
          </a:xfrm>
          <a:prstGeom prst="ellipse">
            <a:avLst/>
          </a:prstGeom>
          <a:solidFill>
            <a:srgbClr val="1E49E2"/>
          </a:solidFill>
          <a:ln/>
        </p:spPr>
      </p:sp>
      <p:sp>
        <p:nvSpPr>
          <p:cNvPr id="31" name="Text 29"/>
          <p:cNvSpPr/>
          <p:nvPr/>
        </p:nvSpPr>
        <p:spPr>
          <a:xfrm>
            <a:off x="7152323" y="3712464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6365596" y="4517136"/>
            <a:ext cx="230497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Suivi et remédiation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9100337" y="3474720"/>
            <a:ext cx="2524430" cy="15544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9996792" y="3712464"/>
            <a:ext cx="731520" cy="731520"/>
          </a:xfrm>
          <a:prstGeom prst="ellipse">
            <a:avLst/>
          </a:prstGeom>
          <a:solidFill>
            <a:srgbClr val="1E49E2"/>
          </a:solidFill>
          <a:ln/>
        </p:spPr>
      </p:sp>
      <p:sp>
        <p:nvSpPr>
          <p:cNvPr id="35" name="Text 33"/>
          <p:cNvSpPr/>
          <p:nvPr/>
        </p:nvSpPr>
        <p:spPr>
          <a:xfrm>
            <a:off x="9996792" y="3712464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600" dirty="0"/>
          </a:p>
        </p:txBody>
      </p:sp>
      <p:sp>
        <p:nvSpPr>
          <p:cNvPr id="36" name="Text 34"/>
          <p:cNvSpPr/>
          <p:nvPr/>
        </p:nvSpPr>
        <p:spPr>
          <a:xfrm>
            <a:off x="9210065" y="4517136"/>
            <a:ext cx="230497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Évaluation globale annuelle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566928" y="5349240"/>
            <a:ext cx="11057839" cy="640080"/>
          </a:xfrm>
          <a:prstGeom prst="rect">
            <a:avLst/>
          </a:prstGeom>
          <a:solidFill>
            <a:srgbClr val="F4F6FB"/>
          </a:solidFill>
          <a:ln w="12700">
            <a:solidFill>
              <a:srgbClr val="1E49E2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566928" y="5349240"/>
            <a:ext cx="91440" cy="640080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9" name="Text 37"/>
          <p:cNvSpPr/>
          <p:nvPr/>
        </p:nvSpPr>
        <p:spPr>
          <a:xfrm>
            <a:off x="886968" y="5349240"/>
            <a:ext cx="10509199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Enjeu pratique.  </a:t>
            </a:r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Approche par les risques au niveau du cabinet : démontrer que les procédures sont réellement mises en œuvre. Les contrôles qualité de la CNCC s'appuient sur ce référentiel.</a:t>
            </a:r>
            <a:endParaRPr lang="en-US" sz="1150" dirty="0"/>
          </a:p>
        </p:txBody>
      </p:sp>
      <p:sp>
        <p:nvSpPr>
          <p:cNvPr id="40" name="Shape 38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42" name="Text 40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 NORMES ALGÉRIENNES D'AUDIT — ATELIER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Cartographie « thème ↔ NAA »</a:t>
            </a:r>
            <a:endParaRPr lang="en-US" sz="2500" dirty="0"/>
          </a:p>
        </p:txBody>
      </p:sp>
      <p:graphicFrame>
        <p:nvGraphicFramePr>
          <p:cNvPr id="2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66928" y="1554480"/>
          <a:ext cx="11057839" cy="914400"/>
        </p:xfrm>
        <a:graphic>
          <a:graphicData uri="http://schemas.openxmlformats.org/drawingml/2006/table">
            <a:tbl>
              <a:tblPr/>
              <a:tblGrid>
                <a:gridCol w="7589520"/>
                <a:gridCol w="3468319"/>
              </a:tblGrid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Thème de la mission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8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NAA — ISA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8D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338D"/>
                          </a:solidFill>
                        </a:rPr>
                        <a:t>Acceptation d'un mandat (SARL nouvellement assujettie)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NAA 210 — ISA 210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338D"/>
                          </a:solidFill>
                        </a:rPr>
                        <a:t>Évaluation des risques sur le cycle ventes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NAA 315 — ISA 315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338D"/>
                          </a:solidFill>
                        </a:rPr>
                        <a:t>Fixation du seuil de signification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NAA 320 — ISA 320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338D"/>
                          </a:solidFill>
                        </a:rPr>
                        <a:t>Circularisation des comptes clients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NAA 505 — ISA 505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338D"/>
                          </a:solidFill>
                        </a:rPr>
                        <a:t>Sondage sur les ordres de virement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NAA 530 — ISA 530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338D"/>
                          </a:solidFill>
                        </a:rPr>
                        <a:t>Continuité d'exploitation d'une PME en difficulté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NAA 570 — ISA 570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338D"/>
                          </a:solidFill>
                        </a:rPr>
                        <a:t>Fraude présumée du DAF communiquée au conseil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NAA 240 + 260 — ISA 240 + 260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338D"/>
                          </a:solidFill>
                        </a:rPr>
                        <a:t>Réserve sur la valorisation des stocks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NAA 705 (+706) — ISA 705/706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338D"/>
                          </a:solidFill>
                        </a:rPr>
                        <a:t>Audit d'estimations (provisions pour litiges)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NAA 540 — ISA 540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338D"/>
                          </a:solidFill>
                        </a:rPr>
                        <a:t>Documentation finale de la mission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NAA 230 — ISA 230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8" name="Text 5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</a:t>
            </a:r>
            <a:endParaRPr lang="en-US" sz="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071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00A3A1"/>
          </a:solidFill>
          <a:ln/>
        </p:spPr>
      </p:sp>
      <p:sp>
        <p:nvSpPr>
          <p:cNvPr id="3" name="Shape 1"/>
          <p:cNvSpPr/>
          <p:nvPr/>
        </p:nvSpPr>
        <p:spPr>
          <a:xfrm>
            <a:off x="9448495" y="4846320"/>
            <a:ext cx="566928" cy="566928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4" name="Shape 2"/>
          <p:cNvSpPr/>
          <p:nvPr/>
        </p:nvSpPr>
        <p:spPr>
          <a:xfrm>
            <a:off x="9760306" y="4948367"/>
            <a:ext cx="566928" cy="566928"/>
          </a:xfrm>
          <a:prstGeom prst="rect">
            <a:avLst/>
          </a:prstGeom>
          <a:solidFill>
            <a:srgbClr val="0091DA">
              <a:alpha val="7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10072116" y="5050414"/>
            <a:ext cx="566928" cy="566928"/>
          </a:xfrm>
          <a:prstGeom prst="rect">
            <a:avLst/>
          </a:prstGeom>
          <a:solidFill>
            <a:srgbClr val="00A3A1">
              <a:alpha val="65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566928" y="1280160"/>
            <a:ext cx="3657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0" b="1" dirty="0">
                <a:solidFill>
                  <a:srgbClr val="1330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0" dirty="0"/>
          </a:p>
        </p:txBody>
      </p:sp>
      <p:sp>
        <p:nvSpPr>
          <p:cNvPr id="7" name="Shape 5"/>
          <p:cNvSpPr/>
          <p:nvPr/>
        </p:nvSpPr>
        <p:spPr>
          <a:xfrm>
            <a:off x="612648" y="3200400"/>
            <a:ext cx="868680" cy="868680"/>
          </a:xfrm>
          <a:prstGeom prst="ellipse">
            <a:avLst/>
          </a:prstGeom>
          <a:solidFill>
            <a:srgbClr val="1E49E2"/>
          </a:solidFill>
          <a:ln/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3410712"/>
            <a:ext cx="448056" cy="448056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709928" y="3264408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00A3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13h30 · OUTIL 2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1709928" y="361188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Code de déontologie de la profession</a:t>
            </a:r>
            <a:endParaRPr lang="en-US" sz="3200" dirty="0"/>
          </a:p>
        </p:txBody>
      </p:sp>
      <p:sp>
        <p:nvSpPr>
          <p:cNvPr id="11" name="Text 8"/>
          <p:cNvSpPr/>
          <p:nvPr/>
        </p:nvSpPr>
        <p:spPr>
          <a:xfrm>
            <a:off x="1709928" y="4663440"/>
            <a:ext cx="9875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FC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Principes, approche menaces / sauvegardes, incompatibilités, secret professionnel et sanctions.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PRÉSENTATION DE LA JOURNÉE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Adossement au référentiel pédagogique</a:t>
            </a:r>
            <a:endParaRPr lang="en-US" sz="25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1248" y="1691640"/>
            <a:ext cx="502920" cy="50292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566928" y="1554480"/>
            <a:ext cx="6675120" cy="443484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536" y="1810512"/>
            <a:ext cx="457200" cy="45720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481328" y="1810512"/>
            <a:ext cx="5577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Boîte à outils — adaptation algérienne</a:t>
            </a:r>
            <a:endParaRPr lang="en-US" sz="1500" dirty="0"/>
          </a:p>
        </p:txBody>
      </p:sp>
      <p:sp>
        <p:nvSpPr>
          <p:cNvPr id="9" name="Text 5"/>
          <p:cNvSpPr/>
          <p:nvPr/>
        </p:nvSpPr>
        <p:spPr>
          <a:xfrm>
            <a:off x="859536" y="2468880"/>
            <a:ext cx="612648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2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Appui sur le Dossier 1 de « La boîte à outils de l'Auditeur financier » (Boccon-Gibod &amp; Vilmint, Dunod, 3ᵉ éd. 2022), outils 1 à 6.</a:t>
            </a:r>
            <a:endParaRPr lang="en-US" sz="1250" dirty="0"/>
          </a:p>
          <a:p>
            <a:pPr marL="177800" indent="-177800">
              <a:spcAft>
                <a:spcPts val="12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Contenu intégralement transposé au cadre algérien : loi 07-11 (SCF), loi 10-01, NAA, Code de déontologie, NAA 210 et décret 11-32, loi 05-01 modifiée (LBC/FT).</a:t>
            </a:r>
            <a:endParaRPr lang="en-US" sz="1250" dirty="0"/>
          </a:p>
          <a:p>
            <a:pPr marL="177800" indent="-177800">
              <a:spcAft>
                <a:spcPts val="12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Transpositions : NEP → NAA, PCG → SCF, Code de commerce français → algérien, seuils en euros → en dinars.</a:t>
            </a:r>
            <a:endParaRPr lang="en-US" sz="1250" dirty="0"/>
          </a:p>
          <a:p>
            <a:pPr marL="177800" indent="-177800">
              <a:spcAft>
                <a:spcPts val="12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 pratiques fondés sur des entités algériennes plausibles.</a:t>
            </a:r>
            <a:endParaRPr lang="en-US" sz="1250" dirty="0"/>
          </a:p>
        </p:txBody>
      </p:sp>
      <p:sp>
        <p:nvSpPr>
          <p:cNvPr id="10" name="Shape 6"/>
          <p:cNvSpPr/>
          <p:nvPr/>
        </p:nvSpPr>
        <p:spPr>
          <a:xfrm>
            <a:off x="7607808" y="1554480"/>
            <a:ext cx="4023360" cy="4434840"/>
          </a:xfrm>
          <a:prstGeom prst="rect">
            <a:avLst/>
          </a:prstGeom>
          <a:solidFill>
            <a:srgbClr val="00338D"/>
          </a:solidFill>
          <a:ln/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1" name="Text 7"/>
          <p:cNvSpPr/>
          <p:nvPr/>
        </p:nvSpPr>
        <p:spPr>
          <a:xfrm>
            <a:off x="7836408" y="178308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A3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 6 outils du Jour 1</a:t>
            </a:r>
            <a:endParaRPr lang="en-US" sz="1500" dirty="0"/>
          </a:p>
        </p:txBody>
      </p:sp>
      <p:sp>
        <p:nvSpPr>
          <p:cNvPr id="12" name="Text 8"/>
          <p:cNvSpPr/>
          <p:nvPr/>
        </p:nvSpPr>
        <p:spPr>
          <a:xfrm>
            <a:off x="7836408" y="2331720"/>
            <a:ext cx="3566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Outil 1 — Hiérarchie des sources</a:t>
            </a:r>
            <a:endParaRPr lang="en-US" sz="1150" dirty="0"/>
          </a:p>
        </p:txBody>
      </p:sp>
      <p:sp>
        <p:nvSpPr>
          <p:cNvPr id="13" name="Text 9"/>
          <p:cNvSpPr/>
          <p:nvPr/>
        </p:nvSpPr>
        <p:spPr>
          <a:xfrm>
            <a:off x="7836408" y="2898648"/>
            <a:ext cx="3566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Outil 2 — Grille menaces / sauvegardes</a:t>
            </a:r>
            <a:endParaRPr lang="en-US" sz="1150" dirty="0"/>
          </a:p>
        </p:txBody>
      </p:sp>
      <p:sp>
        <p:nvSpPr>
          <p:cNvPr id="14" name="Text 10"/>
          <p:cNvSpPr/>
          <p:nvPr/>
        </p:nvSpPr>
        <p:spPr>
          <a:xfrm>
            <a:off x="7836408" y="3465576"/>
            <a:ext cx="3566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Outil 3 — Sources de veille (check-list)</a:t>
            </a:r>
            <a:endParaRPr lang="en-US" sz="1150" dirty="0"/>
          </a:p>
        </p:txBody>
      </p:sp>
      <p:sp>
        <p:nvSpPr>
          <p:cNvPr id="15" name="Text 11"/>
          <p:cNvSpPr/>
          <p:nvPr/>
        </p:nvSpPr>
        <p:spPr>
          <a:xfrm>
            <a:off x="7836408" y="4032504"/>
            <a:ext cx="3566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Outil 4 — Kit de veille du cabinet</a:t>
            </a:r>
            <a:endParaRPr lang="en-US" sz="1150" dirty="0"/>
          </a:p>
        </p:txBody>
      </p:sp>
      <p:sp>
        <p:nvSpPr>
          <p:cNvPr id="16" name="Text 12"/>
          <p:cNvSpPr/>
          <p:nvPr/>
        </p:nvSpPr>
        <p:spPr>
          <a:xfrm>
            <a:off x="7836408" y="4599432"/>
            <a:ext cx="3566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Outil 5 — Questionnaire d'acceptation (NAA 210)</a:t>
            </a:r>
            <a:endParaRPr lang="en-US" sz="1150" dirty="0"/>
          </a:p>
        </p:txBody>
      </p:sp>
      <p:sp>
        <p:nvSpPr>
          <p:cNvPr id="17" name="Text 13"/>
          <p:cNvSpPr/>
          <p:nvPr/>
        </p:nvSpPr>
        <p:spPr>
          <a:xfrm>
            <a:off x="7836408" y="5166360"/>
            <a:ext cx="3566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Outil 6 — Grille d'évaluation du risque LBC/FT</a:t>
            </a:r>
            <a:endParaRPr lang="en-US" sz="1150" dirty="0"/>
          </a:p>
        </p:txBody>
      </p:sp>
      <p:sp>
        <p:nvSpPr>
          <p:cNvPr id="18" name="Shape 14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19" name="Text 15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20" name="Text 16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CODE DE DÉONTOLOGIE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Cinq principes fondamentaux + indépendance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481328"/>
            <a:ext cx="6766560" cy="585216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66928" y="1481328"/>
            <a:ext cx="73152" cy="5852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7" name="Text 5"/>
          <p:cNvSpPr/>
          <p:nvPr/>
        </p:nvSpPr>
        <p:spPr>
          <a:xfrm>
            <a:off x="795528" y="1481328"/>
            <a:ext cx="246888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Intégrité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310128" y="1481328"/>
            <a:ext cx="39319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Être droit et honnête dans toutes les relations professionnelles.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566928" y="2157984"/>
            <a:ext cx="6766560" cy="585216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566928" y="2157984"/>
            <a:ext cx="73152" cy="5852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11" name="Text 9"/>
          <p:cNvSpPr/>
          <p:nvPr/>
        </p:nvSpPr>
        <p:spPr>
          <a:xfrm>
            <a:off x="795528" y="2157984"/>
            <a:ext cx="246888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Objectivité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310128" y="2157984"/>
            <a:ext cx="39319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 partialité, ni conflit d'intérêts, ni influence indue sur le jugement.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566928" y="2834640"/>
            <a:ext cx="6766560" cy="585216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566928" y="2834640"/>
            <a:ext cx="73152" cy="5852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15" name="Text 13"/>
          <p:cNvSpPr/>
          <p:nvPr/>
        </p:nvSpPr>
        <p:spPr>
          <a:xfrm>
            <a:off x="795528" y="2834640"/>
            <a:ext cx="246888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Compétence &amp; diligence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310128" y="2834640"/>
            <a:ext cx="39319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Maintenir le niveau requis et exécuter avec soin.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566928" y="3511296"/>
            <a:ext cx="6766560" cy="585216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566928" y="3511296"/>
            <a:ext cx="73152" cy="5852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19" name="Text 17"/>
          <p:cNvSpPr/>
          <p:nvPr/>
        </p:nvSpPr>
        <p:spPr>
          <a:xfrm>
            <a:off x="795528" y="3511296"/>
            <a:ext cx="246888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Secret professionnel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3310128" y="3511296"/>
            <a:ext cx="39319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Respecter la confidentialité des informations obtenues.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66928" y="4187952"/>
            <a:ext cx="6766560" cy="585216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566928" y="4187952"/>
            <a:ext cx="73152" cy="5852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23" name="Text 21"/>
          <p:cNvSpPr/>
          <p:nvPr/>
        </p:nvSpPr>
        <p:spPr>
          <a:xfrm>
            <a:off x="795528" y="4187952"/>
            <a:ext cx="246888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Comportement professionnel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310128" y="4187952"/>
            <a:ext cx="39319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 conformer aux lois ; éviter toute conduite préjudiciable.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7607808" y="1481328"/>
            <a:ext cx="4023360" cy="3310128"/>
          </a:xfrm>
          <a:prstGeom prst="rect">
            <a:avLst/>
          </a:prstGeom>
          <a:solidFill>
            <a:srgbClr val="00338D"/>
          </a:solidFill>
          <a:ln/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pic>
        <p:nvPicPr>
          <p:cNvPr id="2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299448" y="1737360"/>
            <a:ext cx="640080" cy="640080"/>
          </a:xfrm>
          <a:prstGeom prst="rect">
            <a:avLst/>
          </a:prstGeom>
        </p:spPr>
      </p:pic>
      <p:sp>
        <p:nvSpPr>
          <p:cNvPr id="27" name="Text 24"/>
          <p:cNvSpPr/>
          <p:nvPr/>
        </p:nvSpPr>
        <p:spPr>
          <a:xfrm>
            <a:off x="7836408" y="251460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 Indépendance</a:t>
            </a:r>
            <a:endParaRPr lang="en-US" sz="2000" dirty="0"/>
          </a:p>
        </p:txBody>
      </p:sp>
      <p:sp>
        <p:nvSpPr>
          <p:cNvPr id="28" name="Text 25"/>
          <p:cNvSpPr/>
          <p:nvPr/>
        </p:nvSpPr>
        <p:spPr>
          <a:xfrm>
            <a:off x="7836408" y="3063240"/>
            <a:ext cx="35661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6E0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Spécifique au CAC : indépendance d'esprit ET d'apparence. Pierre angulaire de la certification — un tiers raisonnablement informé doit pouvoir conclure à l'indépendance.</a:t>
            </a:r>
            <a:endParaRPr lang="en-US" sz="1200" dirty="0"/>
          </a:p>
        </p:txBody>
      </p:sp>
      <p:sp>
        <p:nvSpPr>
          <p:cNvPr id="29" name="Text 26"/>
          <p:cNvSpPr/>
          <p:nvPr/>
        </p:nvSpPr>
        <p:spPr>
          <a:xfrm>
            <a:off x="7607808" y="5029200"/>
            <a:ext cx="4023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 : Code de déontologie annexé à la loi 10-01, inspiré du Code d'éthique de l'IFAC (IESBA).</a:t>
            </a:r>
            <a:endParaRPr lang="en-US" sz="1000" dirty="0"/>
          </a:p>
        </p:txBody>
      </p:sp>
      <p:sp>
        <p:nvSpPr>
          <p:cNvPr id="30" name="Shape 27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32" name="Text 29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26</a:t>
            </a:r>
            <a:endParaRPr lang="en-US" sz="9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CODE DE DÉONTOLOGIE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L'approche par les menaces et les sauvegardes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920240"/>
            <a:ext cx="2455850" cy="29260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383373" y="2194560"/>
            <a:ext cx="822960" cy="822960"/>
          </a:xfrm>
          <a:prstGeom prst="ellipse">
            <a:avLst/>
          </a:prstGeom>
          <a:solidFill>
            <a:srgbClr val="00338D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4541" y="2395728"/>
            <a:ext cx="420624" cy="42062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04088" y="3154680"/>
            <a:ext cx="218153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Identifier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731520" y="3611880"/>
            <a:ext cx="2126666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Repérer les situations qui menacent les principes fondamentaux.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3068498" y="1920240"/>
            <a:ext cx="32004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D2D9E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</a:t>
            </a:r>
            <a:endParaRPr lang="en-US" sz="3000" dirty="0"/>
          </a:p>
        </p:txBody>
      </p:sp>
      <p:sp>
        <p:nvSpPr>
          <p:cNvPr id="11" name="Shape 8"/>
          <p:cNvSpPr/>
          <p:nvPr/>
        </p:nvSpPr>
        <p:spPr>
          <a:xfrm>
            <a:off x="3434258" y="1920240"/>
            <a:ext cx="2455850" cy="29260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250703" y="2194560"/>
            <a:ext cx="822960" cy="822960"/>
          </a:xfrm>
          <a:prstGeom prst="ellipse">
            <a:avLst/>
          </a:prstGeom>
          <a:solidFill>
            <a:srgbClr val="1E49E2"/>
          </a:solidFill>
          <a:ln/>
        </p:spPr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1871" y="2395728"/>
            <a:ext cx="420624" cy="420624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571418" y="3154680"/>
            <a:ext cx="218153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Évaluer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3598850" y="3611880"/>
            <a:ext cx="2126666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Apprécier l'intensité de chaque menace (faible / modérée / élevée).</a:t>
            </a:r>
            <a:endParaRPr lang="en-US" sz="1100" dirty="0"/>
          </a:p>
        </p:txBody>
      </p:sp>
      <p:sp>
        <p:nvSpPr>
          <p:cNvPr id="16" name="Text 12"/>
          <p:cNvSpPr/>
          <p:nvPr/>
        </p:nvSpPr>
        <p:spPr>
          <a:xfrm>
            <a:off x="5935828" y="1920240"/>
            <a:ext cx="32004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D2D9E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</a:t>
            </a:r>
            <a:endParaRPr lang="en-US" sz="3000" dirty="0"/>
          </a:p>
        </p:txBody>
      </p:sp>
      <p:sp>
        <p:nvSpPr>
          <p:cNvPr id="17" name="Shape 13"/>
          <p:cNvSpPr/>
          <p:nvPr/>
        </p:nvSpPr>
        <p:spPr>
          <a:xfrm>
            <a:off x="6301588" y="1920240"/>
            <a:ext cx="2455850" cy="29260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7118033" y="2194560"/>
            <a:ext cx="822960" cy="822960"/>
          </a:xfrm>
          <a:prstGeom prst="ellipse">
            <a:avLst/>
          </a:prstGeom>
          <a:solidFill>
            <a:srgbClr val="00A3A1"/>
          </a:solidFill>
          <a:ln/>
        </p:spPr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9201" y="2395728"/>
            <a:ext cx="420624" cy="420624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6438748" y="3154680"/>
            <a:ext cx="218153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Sauvegarder</a:t>
            </a:r>
            <a:endParaRPr lang="en-US" sz="1400" dirty="0"/>
          </a:p>
        </p:txBody>
      </p:sp>
      <p:sp>
        <p:nvSpPr>
          <p:cNvPr id="21" name="Text 16"/>
          <p:cNvSpPr/>
          <p:nvPr/>
        </p:nvSpPr>
        <p:spPr>
          <a:xfrm>
            <a:off x="6466180" y="3611880"/>
            <a:ext cx="2126666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Mettre en œuvre des sauvegardes pour ramener la menace à un niveau acceptable.</a:t>
            </a:r>
            <a:endParaRPr lang="en-US" sz="1100" dirty="0"/>
          </a:p>
        </p:txBody>
      </p:sp>
      <p:sp>
        <p:nvSpPr>
          <p:cNvPr id="22" name="Text 17"/>
          <p:cNvSpPr/>
          <p:nvPr/>
        </p:nvSpPr>
        <p:spPr>
          <a:xfrm>
            <a:off x="8803157" y="1920240"/>
            <a:ext cx="32004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D2D9E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</a:t>
            </a:r>
            <a:endParaRPr lang="en-US" sz="3000" dirty="0"/>
          </a:p>
        </p:txBody>
      </p:sp>
      <p:sp>
        <p:nvSpPr>
          <p:cNvPr id="23" name="Shape 18"/>
          <p:cNvSpPr/>
          <p:nvPr/>
        </p:nvSpPr>
        <p:spPr>
          <a:xfrm>
            <a:off x="9168917" y="1920240"/>
            <a:ext cx="2455850" cy="29260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24" name="Shape 19"/>
          <p:cNvSpPr/>
          <p:nvPr/>
        </p:nvSpPr>
        <p:spPr>
          <a:xfrm>
            <a:off x="9985362" y="2194560"/>
            <a:ext cx="822960" cy="822960"/>
          </a:xfrm>
          <a:prstGeom prst="ellipse">
            <a:avLst/>
          </a:prstGeom>
          <a:solidFill>
            <a:srgbClr val="C6007E"/>
          </a:solidFill>
          <a:ln/>
        </p:spPr>
      </p:sp>
      <p:pic>
        <p:nvPicPr>
          <p:cNvPr id="25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86530" y="2395728"/>
            <a:ext cx="420624" cy="420624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9306077" y="3154680"/>
            <a:ext cx="218153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Renoncer</a:t>
            </a:r>
            <a:endParaRPr lang="en-US" sz="1400" dirty="0"/>
          </a:p>
        </p:txBody>
      </p:sp>
      <p:sp>
        <p:nvSpPr>
          <p:cNvPr id="27" name="Text 21"/>
          <p:cNvSpPr/>
          <p:nvPr/>
        </p:nvSpPr>
        <p:spPr>
          <a:xfrm>
            <a:off x="9333509" y="3611880"/>
            <a:ext cx="2126666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aucune sauvegarde n'est efficace : refuser ou se retirer de la mission.</a:t>
            </a:r>
            <a:endParaRPr lang="en-US" sz="1100" dirty="0"/>
          </a:p>
        </p:txBody>
      </p:sp>
      <p:sp>
        <p:nvSpPr>
          <p:cNvPr id="28" name="Shape 22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29" name="Text 23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30" name="Text 24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</a:t>
            </a:r>
            <a:endParaRPr lang="en-US" sz="9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CODE DE DÉONTOLOGIE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Cinq catégories de menaces — exemples algériens</a:t>
            </a:r>
            <a:endParaRPr lang="en-US" sz="2500" dirty="0"/>
          </a:p>
        </p:txBody>
      </p:sp>
      <p:graphicFrame>
        <p:nvGraphicFramePr>
          <p:cNvPr id="3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66928" y="1554480"/>
          <a:ext cx="11057839" cy="914400"/>
        </p:xfrm>
        <a:graphic>
          <a:graphicData uri="http://schemas.openxmlformats.org/drawingml/2006/table">
            <a:tbl>
              <a:tblPr/>
              <a:tblGrid>
                <a:gridCol w="2194560"/>
                <a:gridCol w="3291840"/>
                <a:gridCol w="5571439"/>
              </a:tblGrid>
              <a:tr h="7132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Menace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8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Description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8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Exemple algérien typique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8D"/>
                    </a:solidFill>
                  </a:tcPr>
                </a:tc>
              </a:tr>
              <a:tr h="7132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338D"/>
                          </a:solidFill>
                        </a:rPr>
                        <a:t>Intérêt personnel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Intérêt financier ou autre dans l'entité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Actions détenues dans la SPA cliente ; honoraires &gt; 15 % du CA du cabinet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132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338D"/>
                          </a:solidFill>
                        </a:rPr>
                        <a:t>Auto-révision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Examiner ses propres travaux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Le cabinet a réalisé une mission d'expertise l'année précédente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</a:tr>
              <a:tr h="7132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338D"/>
                          </a:solidFill>
                        </a:rPr>
                        <a:t>Représentation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Soutenir une position du client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Défense du client devant l'administration fiscale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132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338D"/>
                          </a:solidFill>
                        </a:rPr>
                        <a:t>Familiarité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Relation longue ou personnelle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Ami proche, parent ou ancien collaborateur du dirigeant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</a:tr>
              <a:tr h="7132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338D"/>
                          </a:solidFill>
                        </a:rPr>
                        <a:t>Intimidation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Pression du client sur le CAC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Menace de révocation, retards de paiement, pression sur l'opinion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8" name="Text 5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</a:t>
            </a:r>
            <a:endParaRPr lang="en-US" sz="9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CODE DE DÉONTOLOGIE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Trois familles de sauvegardes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481328"/>
            <a:ext cx="3442106" cy="45262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66928" y="1481328"/>
            <a:ext cx="3442106" cy="777240"/>
          </a:xfrm>
          <a:prstGeom prst="rect">
            <a:avLst/>
          </a:prstGeom>
          <a:solidFill>
            <a:srgbClr val="00338D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1673352"/>
            <a:ext cx="384048" cy="38404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316736" y="1481328"/>
            <a:ext cx="257342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Légales / profession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841248" y="2423160"/>
            <a:ext cx="2893466" cy="3474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Inscription au tableau de la CNCC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Contrôles qualité périodiques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Rotation du mandat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Incompatibilités (loi 10-01)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4374794" y="1481328"/>
            <a:ext cx="3442106" cy="45262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374794" y="1481328"/>
            <a:ext cx="3442106" cy="777240"/>
          </a:xfrm>
          <a:prstGeom prst="rect">
            <a:avLst/>
          </a:prstGeom>
          <a:solidFill>
            <a:srgbClr val="1E49E2"/>
          </a:solidFill>
          <a:ln/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0826" y="1673352"/>
            <a:ext cx="384048" cy="38404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124602" y="1481328"/>
            <a:ext cx="257342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Mises en place par le cabinet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4649114" y="2423160"/>
            <a:ext cx="2893466" cy="3474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Politique d'acceptation et de maintien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Registre des intérêts, déclarations annuelles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Séparation des équipes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Revue par un associé indépendant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déontologique annuelle</a:t>
            </a:r>
            <a:endParaRPr lang="en-US" sz="1200" dirty="0"/>
          </a:p>
        </p:txBody>
      </p:sp>
      <p:sp>
        <p:nvSpPr>
          <p:cNvPr id="15" name="Shape 11"/>
          <p:cNvSpPr/>
          <p:nvPr/>
        </p:nvSpPr>
        <p:spPr>
          <a:xfrm>
            <a:off x="8182661" y="1481328"/>
            <a:ext cx="3442106" cy="45262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8182661" y="1481328"/>
            <a:ext cx="3442106" cy="777240"/>
          </a:xfrm>
          <a:prstGeom prst="rect">
            <a:avLst/>
          </a:prstGeom>
          <a:solidFill>
            <a:srgbClr val="00A3A1"/>
          </a:solidFill>
          <a:ln/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8693" y="1673352"/>
            <a:ext cx="384048" cy="384048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8932469" y="1481328"/>
            <a:ext cx="257342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Propres au client</a:t>
            </a:r>
            <a:endParaRPr lang="en-US" sz="1400" dirty="0"/>
          </a:p>
        </p:txBody>
      </p:sp>
      <p:sp>
        <p:nvSpPr>
          <p:cNvPr id="19" name="Text 14"/>
          <p:cNvSpPr/>
          <p:nvPr/>
        </p:nvSpPr>
        <p:spPr>
          <a:xfrm>
            <a:off x="8456981" y="2423160"/>
            <a:ext cx="2893466" cy="3474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Comité d'audit actif et indépendant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Gouvernance équilibrée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Processus de désignation transparent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Contrôle interne robuste</a:t>
            </a:r>
            <a:endParaRPr lang="en-US" sz="1200" dirty="0"/>
          </a:p>
        </p:txBody>
      </p:sp>
      <p:sp>
        <p:nvSpPr>
          <p:cNvPr id="20" name="Shape 15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21" name="Text 16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22" name="Text 17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</a:t>
            </a:r>
            <a:endParaRPr lang="en-US" sz="9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CODE DE DÉONTOLOGIE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Incompatibilités et sanctions disciplinaires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508760"/>
            <a:ext cx="5486400" cy="448056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1248" y="1737360"/>
            <a:ext cx="384048" cy="38404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89888" y="1737360"/>
            <a:ext cx="4572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Incompatibilités (loi 10-01)</a:t>
            </a:r>
            <a:endParaRPr lang="en-US" sz="1450" dirty="0"/>
          </a:p>
        </p:txBody>
      </p:sp>
      <p:sp>
        <p:nvSpPr>
          <p:cNvPr id="8" name="Text 5"/>
          <p:cNvSpPr/>
          <p:nvPr/>
        </p:nvSpPr>
        <p:spPr>
          <a:xfrm>
            <a:off x="841248" y="2212848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Situations interdites, sans sauvegarde possible :</a:t>
            </a:r>
            <a:endParaRPr lang="en-US" sz="1050" dirty="0"/>
          </a:p>
        </p:txBody>
      </p:sp>
      <p:sp>
        <p:nvSpPr>
          <p:cNvPr id="9" name="Text 6"/>
          <p:cNvSpPr/>
          <p:nvPr/>
        </p:nvSpPr>
        <p:spPr>
          <a:xfrm>
            <a:off x="841248" y="2542032"/>
            <a:ext cx="493776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Liens familiaux étroits avec les dirigeants</a:t>
            </a:r>
            <a:endParaRPr lang="en-US" sz="1150" dirty="0"/>
          </a:p>
          <a:p>
            <a:pPr marL="177800" indent="-1778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Détention d'actions ou de parts dans l'entité</a:t>
            </a:r>
            <a:endParaRPr lang="en-US" sz="1150" dirty="0"/>
          </a:p>
          <a:p>
            <a:pPr marL="177800" indent="-1778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Activité commerciale concurrente</a:t>
            </a:r>
            <a:endParaRPr lang="en-US" sz="1150" dirty="0"/>
          </a:p>
          <a:p>
            <a:pPr marL="177800" indent="-1778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Tenue de comptabilité / établissement des comptes audités</a:t>
            </a:r>
            <a:endParaRPr lang="en-US" sz="1150" dirty="0"/>
          </a:p>
          <a:p>
            <a:pPr marL="177800" indent="-1778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Lien de subordination (salarié, ex-salarié &lt; 3 ans)</a:t>
            </a:r>
            <a:endParaRPr lang="en-US" sz="1150" dirty="0"/>
          </a:p>
          <a:p>
            <a:pPr marL="177800" indent="-1778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Honoraires prépondérants dans le CA du cabinet</a:t>
            </a:r>
            <a:endParaRPr lang="en-US" sz="1150" dirty="0"/>
          </a:p>
        </p:txBody>
      </p:sp>
      <p:sp>
        <p:nvSpPr>
          <p:cNvPr id="10" name="Text 7"/>
          <p:cNvSpPr/>
          <p:nvPr/>
        </p:nvSpPr>
        <p:spPr>
          <a:xfrm>
            <a:off x="6419088" y="173736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Sanctions — Conseil de discipline de la CNCC</a:t>
            </a:r>
            <a:endParaRPr lang="en-US" sz="1450" dirty="0"/>
          </a:p>
        </p:txBody>
      </p:sp>
      <p:sp>
        <p:nvSpPr>
          <p:cNvPr id="11" name="Shape 8"/>
          <p:cNvSpPr/>
          <p:nvPr/>
        </p:nvSpPr>
        <p:spPr>
          <a:xfrm>
            <a:off x="6419088" y="2286000"/>
            <a:ext cx="507492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2D9E6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6419088" y="2286000"/>
            <a:ext cx="502920" cy="713232"/>
          </a:xfrm>
          <a:prstGeom prst="rect">
            <a:avLst/>
          </a:prstGeom>
          <a:solidFill>
            <a:srgbClr val="0091DA"/>
          </a:solidFill>
          <a:ln/>
        </p:spPr>
      </p:sp>
      <p:sp>
        <p:nvSpPr>
          <p:cNvPr id="13" name="Text 10"/>
          <p:cNvSpPr/>
          <p:nvPr/>
        </p:nvSpPr>
        <p:spPr>
          <a:xfrm>
            <a:off x="6419088" y="2286000"/>
            <a:ext cx="5029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7104888" y="2286000"/>
            <a:ext cx="42976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Avertissement</a:t>
            </a:r>
            <a:endParaRPr lang="en-US" sz="1350" dirty="0"/>
          </a:p>
        </p:txBody>
      </p:sp>
      <p:sp>
        <p:nvSpPr>
          <p:cNvPr id="15" name="Shape 12"/>
          <p:cNvSpPr/>
          <p:nvPr/>
        </p:nvSpPr>
        <p:spPr>
          <a:xfrm>
            <a:off x="6419088" y="3108960"/>
            <a:ext cx="507492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2D9E6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6419088" y="3108960"/>
            <a:ext cx="502920" cy="713232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17" name="Text 14"/>
          <p:cNvSpPr/>
          <p:nvPr/>
        </p:nvSpPr>
        <p:spPr>
          <a:xfrm>
            <a:off x="6419088" y="3108960"/>
            <a:ext cx="5029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  <p:sp>
        <p:nvSpPr>
          <p:cNvPr id="18" name="Text 15"/>
          <p:cNvSpPr/>
          <p:nvPr/>
        </p:nvSpPr>
        <p:spPr>
          <a:xfrm>
            <a:off x="7104888" y="3108960"/>
            <a:ext cx="42976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Blâme</a:t>
            </a:r>
            <a:endParaRPr lang="en-US" sz="1350" dirty="0"/>
          </a:p>
        </p:txBody>
      </p:sp>
      <p:sp>
        <p:nvSpPr>
          <p:cNvPr id="19" name="Shape 16"/>
          <p:cNvSpPr/>
          <p:nvPr/>
        </p:nvSpPr>
        <p:spPr>
          <a:xfrm>
            <a:off x="6419088" y="3931920"/>
            <a:ext cx="507492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2D9E6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6419088" y="3931920"/>
            <a:ext cx="502920" cy="713232"/>
          </a:xfrm>
          <a:prstGeom prst="rect">
            <a:avLst/>
          </a:prstGeom>
          <a:solidFill>
            <a:srgbClr val="6E2585"/>
          </a:solidFill>
          <a:ln/>
        </p:spPr>
      </p:sp>
      <p:sp>
        <p:nvSpPr>
          <p:cNvPr id="21" name="Text 18"/>
          <p:cNvSpPr/>
          <p:nvPr/>
        </p:nvSpPr>
        <p:spPr>
          <a:xfrm>
            <a:off x="6419088" y="3931920"/>
            <a:ext cx="5029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22" name="Text 19"/>
          <p:cNvSpPr/>
          <p:nvPr/>
        </p:nvSpPr>
        <p:spPr>
          <a:xfrm>
            <a:off x="7104888" y="3931920"/>
            <a:ext cx="42976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Suspension temporaire</a:t>
            </a:r>
            <a:endParaRPr lang="en-US" sz="1350" dirty="0"/>
          </a:p>
        </p:txBody>
      </p:sp>
      <p:sp>
        <p:nvSpPr>
          <p:cNvPr id="23" name="Shape 20"/>
          <p:cNvSpPr/>
          <p:nvPr/>
        </p:nvSpPr>
        <p:spPr>
          <a:xfrm>
            <a:off x="6419088" y="4754880"/>
            <a:ext cx="507492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2D9E6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6419088" y="4754880"/>
            <a:ext cx="502920" cy="713232"/>
          </a:xfrm>
          <a:prstGeom prst="rect">
            <a:avLst/>
          </a:prstGeom>
          <a:solidFill>
            <a:srgbClr val="C6007E"/>
          </a:solidFill>
          <a:ln/>
        </p:spPr>
      </p:sp>
      <p:sp>
        <p:nvSpPr>
          <p:cNvPr id="25" name="Text 22"/>
          <p:cNvSpPr/>
          <p:nvPr/>
        </p:nvSpPr>
        <p:spPr>
          <a:xfrm>
            <a:off x="6419088" y="4754880"/>
            <a:ext cx="5029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26" name="Text 23"/>
          <p:cNvSpPr/>
          <p:nvPr/>
        </p:nvSpPr>
        <p:spPr>
          <a:xfrm>
            <a:off x="7104888" y="4754880"/>
            <a:ext cx="42976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Radiation</a:t>
            </a:r>
            <a:endParaRPr lang="en-US" sz="1350" dirty="0"/>
          </a:p>
        </p:txBody>
      </p:sp>
      <p:sp>
        <p:nvSpPr>
          <p:cNvPr id="27" name="Text 24"/>
          <p:cNvSpPr/>
          <p:nvPr/>
        </p:nvSpPr>
        <p:spPr>
          <a:xfrm>
            <a:off x="6419088" y="5623560"/>
            <a:ext cx="5074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Gradation croissante. S'ajoutent la responsabilité civile (art. 715 bis 11) et pénale.</a:t>
            </a:r>
            <a:endParaRPr lang="en-US" sz="1000" dirty="0"/>
          </a:p>
        </p:txBody>
      </p:sp>
      <p:sp>
        <p:nvSpPr>
          <p:cNvPr id="28" name="Shape 25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30" name="Text 27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</a:t>
            </a:r>
            <a:endParaRPr lang="en-US" sz="9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CODE DE DÉONTOLOGIE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secret professionnel et ses limites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66928" y="1481328"/>
            <a:ext cx="11057839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Obligation posée par la loi 10-01, sanctionnée par l'article 301 du Code pénal. Limites légales :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566928" y="1965960"/>
            <a:ext cx="5349240" cy="402336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66928" y="1965960"/>
            <a:ext cx="5349240" cy="621792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8" name="Text 6"/>
          <p:cNvSpPr/>
          <p:nvPr/>
        </p:nvSpPr>
        <p:spPr>
          <a:xfrm>
            <a:off x="822960" y="1965960"/>
            <a:ext cx="4892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Levées légales du secret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841248" y="2743200"/>
            <a:ext cx="480060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Déclaration de soupçon à la CTRF (loi 05-01 modifiée) — obligatoire.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Révélation au procureur des faits délictueux (délits financiers graves).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Communication à l'administration fiscale lorsque la loi le prévoit.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Réquisition judiciaire (juge d'instruction).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Contrôle qualité de la CNCC.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6281928" y="1965960"/>
            <a:ext cx="5349240" cy="402336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6281928" y="1965960"/>
            <a:ext cx="5349240" cy="621792"/>
          </a:xfrm>
          <a:prstGeom prst="rect">
            <a:avLst/>
          </a:prstGeom>
          <a:solidFill>
            <a:srgbClr val="00A3A1"/>
          </a:solidFill>
          <a:ln/>
        </p:spPr>
      </p:sp>
      <p:sp>
        <p:nvSpPr>
          <p:cNvPr id="12" name="Text 10"/>
          <p:cNvSpPr/>
          <p:nvPr/>
        </p:nvSpPr>
        <p:spPr>
          <a:xfrm>
            <a:off x="6537960" y="1965960"/>
            <a:ext cx="4892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Levée par accord du client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6556248" y="2743200"/>
            <a:ext cx="480060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Autorisation possible de communiquer à des tiers (banques, partenaires, autorités étrangères).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Doit être expresse, écrite et précisément circonscrite.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CAC reste tenu au secret pour toute information non couverte par l'autorisation.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31</a:t>
            </a:r>
            <a:endParaRPr lang="en-US" sz="9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CODE DE DÉONTOLOGIE — MISE EN PRATIQUE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Quatre cas de menaces déontologiques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554480"/>
            <a:ext cx="5346040" cy="205740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66928" y="1554480"/>
            <a:ext cx="5346040" cy="548640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7" name="Text 5"/>
          <p:cNvSpPr/>
          <p:nvPr/>
        </p:nvSpPr>
        <p:spPr>
          <a:xfrm>
            <a:off x="795528" y="1554480"/>
            <a:ext cx="4980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 1 — Auto-révision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95528" y="2240280"/>
            <a:ext cx="4888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AUDIT-OUEST (Oran) a établi les états financiers et la liasse fiscale de la SARL DJAZIA en 2024 ; la société sollicite le même cabinet comme CAC dès 2025.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6278728" y="1554480"/>
            <a:ext cx="5346040" cy="205740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278728" y="1554480"/>
            <a:ext cx="5346040" cy="548640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11" name="Text 9"/>
          <p:cNvSpPr/>
          <p:nvPr/>
        </p:nvSpPr>
        <p:spPr>
          <a:xfrm>
            <a:off x="6507328" y="1554480"/>
            <a:ext cx="4980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 2 — Intérêt personnel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507328" y="2240280"/>
            <a:ext cx="4888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L'associé signataire détient 5 % d'une filiale entrant dans le périmètre de consolidation que le CAC doit certifier.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566928" y="3794760"/>
            <a:ext cx="5346040" cy="205740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566928" y="3794760"/>
            <a:ext cx="5346040" cy="548640"/>
          </a:xfrm>
          <a:prstGeom prst="rect">
            <a:avLst/>
          </a:prstGeom>
          <a:solidFill>
            <a:srgbClr val="0091DA"/>
          </a:solidFill>
          <a:ln/>
        </p:spPr>
      </p:sp>
      <p:sp>
        <p:nvSpPr>
          <p:cNvPr id="15" name="Text 13"/>
          <p:cNvSpPr/>
          <p:nvPr/>
        </p:nvSpPr>
        <p:spPr>
          <a:xfrm>
            <a:off x="795528" y="3794760"/>
            <a:ext cx="4980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 3 — Lien familial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95528" y="4480560"/>
            <a:ext cx="4888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neveu d'un associé est responsable du contrôle de gestion (rattaché au DAF) chez le client. Le signataire est un autre associé.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6278728" y="3794760"/>
            <a:ext cx="5346040" cy="205740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278728" y="3794760"/>
            <a:ext cx="5346040" cy="548640"/>
          </a:xfrm>
          <a:prstGeom prst="rect">
            <a:avLst/>
          </a:prstGeom>
          <a:solidFill>
            <a:srgbClr val="C6007E"/>
          </a:solidFill>
          <a:ln/>
        </p:spPr>
      </p:sp>
      <p:sp>
        <p:nvSpPr>
          <p:cNvPr id="19" name="Text 17"/>
          <p:cNvSpPr/>
          <p:nvPr/>
        </p:nvSpPr>
        <p:spPr>
          <a:xfrm>
            <a:off x="6507328" y="3794760"/>
            <a:ext cx="4980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 4 — Intimidation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507328" y="4480560"/>
            <a:ext cx="4888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DG menace la non-reconduction si une réserve est émise sur un stock surévalué (≈ 40 M DA) et conditionne le paiement des honoraires à l'émission du rapport.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32</a:t>
            </a:r>
            <a:endParaRPr lang="en-US" sz="9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CODE DE DÉONTOLOGIE — CORRIGÉ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 1 et 2 — éléments de correction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481328"/>
            <a:ext cx="5349240" cy="45262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66928" y="1481328"/>
            <a:ext cx="5349240" cy="621792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481328"/>
            <a:ext cx="4892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 1 — Auto-révision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41248" y="2258568"/>
            <a:ext cx="48006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Intensité élevée : examiner son propre travail comptable.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Correspond à une incompatibilité de fait (loi 10-01).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Conclusion : refuser la mission de CAC, OU restituer la mission d'expertise et confier l'établissement des comptes à un autre cabinet.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 comptes 2024 (établis par AUDIT-OUEST) restent porteurs d'un risque pour le 1ᵉʳ exercice audité.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281928" y="1481328"/>
            <a:ext cx="5349240" cy="45262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281928" y="1481328"/>
            <a:ext cx="5349240" cy="621792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11" name="Text 9"/>
          <p:cNvSpPr/>
          <p:nvPr/>
        </p:nvSpPr>
        <p:spPr>
          <a:xfrm>
            <a:off x="6537960" y="1481328"/>
            <a:ext cx="4892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 2 — Intérêt personnel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556248" y="2258568"/>
            <a:ext cx="48006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Intensité élevée : participation dans une entité du périmètre de consolidation.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Atteinte à l'indépendance financière.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Conclusion : céder la participation avant l'acceptation ; à défaut, refuser le mandat.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Aucune sauvegarde de second rang ne compense un intérêt financier direct.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33</a:t>
            </a:r>
            <a:endParaRPr lang="en-US" sz="9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CODE DE DÉONTOLOGIE — CORRIGÉ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 3 et 4 — éléments de correction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481328"/>
            <a:ext cx="5349240" cy="45262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66928" y="1481328"/>
            <a:ext cx="5349240" cy="621792"/>
          </a:xfrm>
          <a:prstGeom prst="rect">
            <a:avLst/>
          </a:prstGeom>
          <a:solidFill>
            <a:srgbClr val="00A3A1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481328"/>
            <a:ext cx="4892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 3 — Familiarité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41248" y="2258568"/>
            <a:ext cx="48006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Intensité modérée à élevée (le contrôleur de gestion produit des reportings audités).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Sauvegardes : exclure l'associé concerné, signataire sans lien familial, déclaration au registre, revue indépendante.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Conclusion : mission acceptable sous réserve de sauvegardes effectives et documentées ; tout doute ultérieur → retrait.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281928" y="1481328"/>
            <a:ext cx="5349240" cy="45262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281928" y="1481328"/>
            <a:ext cx="5349240" cy="621792"/>
          </a:xfrm>
          <a:prstGeom prst="rect">
            <a:avLst/>
          </a:prstGeom>
          <a:solidFill>
            <a:srgbClr val="C6007E"/>
          </a:solidFill>
          <a:ln/>
        </p:spPr>
      </p:sp>
      <p:sp>
        <p:nvSpPr>
          <p:cNvPr id="11" name="Text 9"/>
          <p:cNvSpPr/>
          <p:nvPr/>
        </p:nvSpPr>
        <p:spPr>
          <a:xfrm>
            <a:off x="6537960" y="1481328"/>
            <a:ext cx="4892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 4 — Intimidation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556248" y="2258568"/>
            <a:ext cx="48006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Élevée, doublée d'un intérêt personnel (impayé conditionnel) : situation rédhibitoire.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Conduite : documenter, communiquer à la gouvernance (NAA 260), maintenir la rigueur de l'opinion.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Saisir le président de la CNCC en cas de pression caractérisée ; ne pas lier honoraires et opinion.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Conclusion : maintenir la réserve ; envisager la démission si la situation s'aggrave.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34</a:t>
            </a:r>
            <a:endParaRPr lang="en-US" sz="9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9">
    <p:bg>
      <p:bgPr>
        <a:solidFill>
          <a:srgbClr val="071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00A3A1"/>
          </a:solidFill>
          <a:ln/>
        </p:spPr>
      </p:sp>
      <p:sp>
        <p:nvSpPr>
          <p:cNvPr id="3" name="Shape 1"/>
          <p:cNvSpPr/>
          <p:nvPr/>
        </p:nvSpPr>
        <p:spPr>
          <a:xfrm>
            <a:off x="9448495" y="4846320"/>
            <a:ext cx="566928" cy="566928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4" name="Shape 2"/>
          <p:cNvSpPr/>
          <p:nvPr/>
        </p:nvSpPr>
        <p:spPr>
          <a:xfrm>
            <a:off x="9760306" y="4948367"/>
            <a:ext cx="566928" cy="566928"/>
          </a:xfrm>
          <a:prstGeom prst="rect">
            <a:avLst/>
          </a:prstGeom>
          <a:solidFill>
            <a:srgbClr val="0091DA">
              <a:alpha val="7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10072116" y="5050414"/>
            <a:ext cx="566928" cy="566928"/>
          </a:xfrm>
          <a:prstGeom prst="rect">
            <a:avLst/>
          </a:prstGeom>
          <a:solidFill>
            <a:srgbClr val="00A3A1">
              <a:alpha val="65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566928" y="1280160"/>
            <a:ext cx="3657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0" b="1" dirty="0">
                <a:solidFill>
                  <a:srgbClr val="1330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0" dirty="0"/>
          </a:p>
        </p:txBody>
      </p:sp>
      <p:sp>
        <p:nvSpPr>
          <p:cNvPr id="7" name="Shape 5"/>
          <p:cNvSpPr/>
          <p:nvPr/>
        </p:nvSpPr>
        <p:spPr>
          <a:xfrm>
            <a:off x="612648" y="3200400"/>
            <a:ext cx="868680" cy="868680"/>
          </a:xfrm>
          <a:prstGeom prst="ellipse">
            <a:avLst/>
          </a:prstGeom>
          <a:solidFill>
            <a:srgbClr val="1E49E2"/>
          </a:solidFill>
          <a:ln/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3410712"/>
            <a:ext cx="448056" cy="448056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709928" y="3264408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00A3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14h30 · OUTILS 3 &amp; 4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1709928" y="361188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Documentation professionnelle et veille</a:t>
            </a:r>
            <a:endParaRPr lang="en-US" sz="3200" dirty="0"/>
          </a:p>
        </p:txBody>
      </p:sp>
      <p:sp>
        <p:nvSpPr>
          <p:cNvPr id="11" name="Text 8"/>
          <p:cNvSpPr/>
          <p:nvPr/>
        </p:nvSpPr>
        <p:spPr>
          <a:xfrm>
            <a:off x="1709928" y="4663440"/>
            <a:ext cx="9875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FC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Devoir de veille, cartographie des sources et kit de veille opérationnel du cabinet.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DÉROULÉ PÉDAGOGIQUE DE LA JOURNÉE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Chronogramme du Jour 1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481328"/>
            <a:ext cx="11057839" cy="434340"/>
          </a:xfrm>
          <a:prstGeom prst="rect">
            <a:avLst/>
          </a:prstGeom>
          <a:solidFill>
            <a:srgbClr val="FFFFFF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66928" y="1481328"/>
            <a:ext cx="64008" cy="434340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7" name="Text 5"/>
          <p:cNvSpPr/>
          <p:nvPr/>
        </p:nvSpPr>
        <p:spPr>
          <a:xfrm>
            <a:off x="749808" y="1481328"/>
            <a:ext cx="91440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08h30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1709928" y="1481328"/>
            <a:ext cx="73152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0h30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2487168" y="1481328"/>
            <a:ext cx="585216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Accueil, présentation et auto-positionnement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430768" y="1481328"/>
            <a:ext cx="192024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Plénière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351008" y="1481328"/>
            <a:ext cx="118872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Questionnaire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66928" y="1979676"/>
            <a:ext cx="11057839" cy="434340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566928" y="1979676"/>
            <a:ext cx="64008" cy="434340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14" name="Text 12"/>
          <p:cNvSpPr/>
          <p:nvPr/>
        </p:nvSpPr>
        <p:spPr>
          <a:xfrm>
            <a:off x="749808" y="1979676"/>
            <a:ext cx="91440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09h00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1709928" y="1979676"/>
            <a:ext cx="73152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1h30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2487168" y="1979676"/>
            <a:ext cx="585216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Cadre légal et normatif de la profession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8430768" y="1979676"/>
            <a:ext cx="192024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Exposé interactif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0351008" y="1979676"/>
            <a:ext cx="118872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Outil 1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66928" y="2478024"/>
            <a:ext cx="11057839" cy="434340"/>
          </a:xfrm>
          <a:prstGeom prst="rect">
            <a:avLst/>
          </a:prstGeom>
          <a:solidFill>
            <a:srgbClr val="FFFFFF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66928" y="2478024"/>
            <a:ext cx="64008" cy="434340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21" name="Text 19"/>
          <p:cNvSpPr/>
          <p:nvPr/>
        </p:nvSpPr>
        <p:spPr>
          <a:xfrm>
            <a:off x="749808" y="2478024"/>
            <a:ext cx="91440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10h30</a:t>
            </a:r>
            <a:endParaRPr lang="en-US" sz="1250" dirty="0"/>
          </a:p>
        </p:txBody>
      </p:sp>
      <p:sp>
        <p:nvSpPr>
          <p:cNvPr id="22" name="Text 20"/>
          <p:cNvSpPr/>
          <p:nvPr/>
        </p:nvSpPr>
        <p:spPr>
          <a:xfrm>
            <a:off x="1709928" y="2478024"/>
            <a:ext cx="73152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1h30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2487168" y="2478024"/>
            <a:ext cx="585216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 Normes Algériennes d'Audit (NAA)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8430768" y="2478024"/>
            <a:ext cx="192024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Exposé + cas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10351008" y="2478024"/>
            <a:ext cx="118872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Outil 1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566928" y="2976372"/>
            <a:ext cx="11057839" cy="434340"/>
          </a:xfrm>
          <a:prstGeom prst="rect">
            <a:avLst/>
          </a:prstGeom>
          <a:solidFill>
            <a:srgbClr val="EAEEF6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566928" y="2976372"/>
            <a:ext cx="64008" cy="434340"/>
          </a:xfrm>
          <a:prstGeom prst="rect">
            <a:avLst/>
          </a:prstGeom>
          <a:solidFill>
            <a:srgbClr val="5A6473"/>
          </a:solidFill>
          <a:ln/>
        </p:spPr>
      </p:sp>
      <p:sp>
        <p:nvSpPr>
          <p:cNvPr id="28" name="Text 26"/>
          <p:cNvSpPr/>
          <p:nvPr/>
        </p:nvSpPr>
        <p:spPr>
          <a:xfrm>
            <a:off x="749808" y="2976372"/>
            <a:ext cx="91440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12h00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1709928" y="2976372"/>
            <a:ext cx="73152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1h30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2487168" y="2976372"/>
            <a:ext cx="585216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Pause déjeuner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8430768" y="2976372"/>
            <a:ext cx="192024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10351008" y="2976372"/>
            <a:ext cx="118872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566928" y="3474720"/>
            <a:ext cx="11057839" cy="434340"/>
          </a:xfrm>
          <a:prstGeom prst="rect">
            <a:avLst/>
          </a:prstGeom>
          <a:solidFill>
            <a:srgbClr val="FFFFFF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566928" y="3474720"/>
            <a:ext cx="64008" cy="434340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5" name="Text 33"/>
          <p:cNvSpPr/>
          <p:nvPr/>
        </p:nvSpPr>
        <p:spPr>
          <a:xfrm>
            <a:off x="749808" y="3474720"/>
            <a:ext cx="91440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13h30</a:t>
            </a:r>
            <a:endParaRPr lang="en-US" sz="1250" dirty="0"/>
          </a:p>
        </p:txBody>
      </p:sp>
      <p:sp>
        <p:nvSpPr>
          <p:cNvPr id="36" name="Text 34"/>
          <p:cNvSpPr/>
          <p:nvPr/>
        </p:nvSpPr>
        <p:spPr>
          <a:xfrm>
            <a:off x="1709928" y="3474720"/>
            <a:ext cx="73152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1h00</a:t>
            </a:r>
            <a:endParaRPr lang="en-US" sz="1050" dirty="0"/>
          </a:p>
        </p:txBody>
      </p:sp>
      <p:sp>
        <p:nvSpPr>
          <p:cNvPr id="37" name="Text 35"/>
          <p:cNvSpPr/>
          <p:nvPr/>
        </p:nvSpPr>
        <p:spPr>
          <a:xfrm>
            <a:off x="2487168" y="3474720"/>
            <a:ext cx="585216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Code de déontologie de la profession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8430768" y="3474720"/>
            <a:ext cx="192024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 pratique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10351008" y="3474720"/>
            <a:ext cx="118872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Outil 2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566928" y="3973068"/>
            <a:ext cx="11057839" cy="434340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566928" y="3973068"/>
            <a:ext cx="64008" cy="434340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42" name="Text 40"/>
          <p:cNvSpPr/>
          <p:nvPr/>
        </p:nvSpPr>
        <p:spPr>
          <a:xfrm>
            <a:off x="749808" y="3973068"/>
            <a:ext cx="91440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14h30</a:t>
            </a:r>
            <a:endParaRPr lang="en-US" sz="1250" dirty="0"/>
          </a:p>
        </p:txBody>
      </p:sp>
      <p:sp>
        <p:nvSpPr>
          <p:cNvPr id="43" name="Text 41"/>
          <p:cNvSpPr/>
          <p:nvPr/>
        </p:nvSpPr>
        <p:spPr>
          <a:xfrm>
            <a:off x="1709928" y="3973068"/>
            <a:ext cx="73152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1h00</a:t>
            </a:r>
            <a:endParaRPr lang="en-US" sz="1050" dirty="0"/>
          </a:p>
        </p:txBody>
      </p:sp>
      <p:sp>
        <p:nvSpPr>
          <p:cNvPr id="44" name="Text 42"/>
          <p:cNvSpPr/>
          <p:nvPr/>
        </p:nvSpPr>
        <p:spPr>
          <a:xfrm>
            <a:off x="2487168" y="3973068"/>
            <a:ext cx="585216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Documentation professionnelle et veille</a:t>
            </a:r>
            <a:endParaRPr lang="en-US" sz="1200" dirty="0"/>
          </a:p>
        </p:txBody>
      </p:sp>
      <p:sp>
        <p:nvSpPr>
          <p:cNvPr id="45" name="Text 43"/>
          <p:cNvSpPr/>
          <p:nvPr/>
        </p:nvSpPr>
        <p:spPr>
          <a:xfrm>
            <a:off x="8430768" y="3973068"/>
            <a:ext cx="192024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Atelier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10351008" y="3973068"/>
            <a:ext cx="118872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Outils 3 &amp; 4</a:t>
            </a:r>
            <a:endParaRPr lang="en-US" sz="1000" dirty="0"/>
          </a:p>
        </p:txBody>
      </p:sp>
      <p:sp>
        <p:nvSpPr>
          <p:cNvPr id="47" name="Shape 45"/>
          <p:cNvSpPr/>
          <p:nvPr/>
        </p:nvSpPr>
        <p:spPr>
          <a:xfrm>
            <a:off x="566928" y="4471416"/>
            <a:ext cx="11057839" cy="434340"/>
          </a:xfrm>
          <a:prstGeom prst="rect">
            <a:avLst/>
          </a:prstGeom>
          <a:solidFill>
            <a:srgbClr val="FFFFFF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566928" y="4471416"/>
            <a:ext cx="64008" cy="434340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49" name="Text 47"/>
          <p:cNvSpPr/>
          <p:nvPr/>
        </p:nvSpPr>
        <p:spPr>
          <a:xfrm>
            <a:off x="749808" y="4471416"/>
            <a:ext cx="91440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15h30</a:t>
            </a:r>
            <a:endParaRPr lang="en-US" sz="1250" dirty="0"/>
          </a:p>
        </p:txBody>
      </p:sp>
      <p:sp>
        <p:nvSpPr>
          <p:cNvPr id="50" name="Text 48"/>
          <p:cNvSpPr/>
          <p:nvPr/>
        </p:nvSpPr>
        <p:spPr>
          <a:xfrm>
            <a:off x="1709928" y="4471416"/>
            <a:ext cx="73152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0h30</a:t>
            </a:r>
            <a:endParaRPr lang="en-US" sz="1050" dirty="0"/>
          </a:p>
        </p:txBody>
      </p:sp>
      <p:sp>
        <p:nvSpPr>
          <p:cNvPr id="51" name="Text 49"/>
          <p:cNvSpPr/>
          <p:nvPr/>
        </p:nvSpPr>
        <p:spPr>
          <a:xfrm>
            <a:off x="2487168" y="4471416"/>
            <a:ext cx="585216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Acceptation et maintien d'un mandat (NAA 210)</a:t>
            </a:r>
            <a:endParaRPr lang="en-US" sz="1200" dirty="0"/>
          </a:p>
        </p:txBody>
      </p:sp>
      <p:sp>
        <p:nvSpPr>
          <p:cNvPr id="52" name="Text 50"/>
          <p:cNvSpPr/>
          <p:nvPr/>
        </p:nvSpPr>
        <p:spPr>
          <a:xfrm>
            <a:off x="8430768" y="4471416"/>
            <a:ext cx="192024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 + atelier</a:t>
            </a:r>
            <a:endParaRPr lang="en-US" sz="1000" dirty="0"/>
          </a:p>
        </p:txBody>
      </p:sp>
      <p:sp>
        <p:nvSpPr>
          <p:cNvPr id="53" name="Text 51"/>
          <p:cNvSpPr/>
          <p:nvPr/>
        </p:nvSpPr>
        <p:spPr>
          <a:xfrm>
            <a:off x="10351008" y="4471416"/>
            <a:ext cx="118872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Outil 5</a:t>
            </a:r>
            <a:endParaRPr lang="en-US" sz="1000" dirty="0"/>
          </a:p>
        </p:txBody>
      </p:sp>
      <p:sp>
        <p:nvSpPr>
          <p:cNvPr id="54" name="Shape 52"/>
          <p:cNvSpPr/>
          <p:nvPr/>
        </p:nvSpPr>
        <p:spPr>
          <a:xfrm>
            <a:off x="566928" y="4969764"/>
            <a:ext cx="11057839" cy="434340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566928" y="4969764"/>
            <a:ext cx="64008" cy="434340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56" name="Text 54"/>
          <p:cNvSpPr/>
          <p:nvPr/>
        </p:nvSpPr>
        <p:spPr>
          <a:xfrm>
            <a:off x="749808" y="4969764"/>
            <a:ext cx="91440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16h00</a:t>
            </a:r>
            <a:endParaRPr lang="en-US" sz="1250" dirty="0"/>
          </a:p>
        </p:txBody>
      </p:sp>
      <p:sp>
        <p:nvSpPr>
          <p:cNvPr id="57" name="Text 55"/>
          <p:cNvSpPr/>
          <p:nvPr/>
        </p:nvSpPr>
        <p:spPr>
          <a:xfrm>
            <a:off x="1709928" y="4969764"/>
            <a:ext cx="73152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0h30</a:t>
            </a:r>
            <a:endParaRPr lang="en-US" sz="1050" dirty="0"/>
          </a:p>
        </p:txBody>
      </p:sp>
      <p:sp>
        <p:nvSpPr>
          <p:cNvPr id="58" name="Text 56"/>
          <p:cNvSpPr/>
          <p:nvPr/>
        </p:nvSpPr>
        <p:spPr>
          <a:xfrm>
            <a:off x="2487168" y="4969764"/>
            <a:ext cx="585216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Lutte anti-blanchiment (LBC/FT)</a:t>
            </a:r>
            <a:endParaRPr lang="en-US" sz="1200" dirty="0"/>
          </a:p>
        </p:txBody>
      </p:sp>
      <p:sp>
        <p:nvSpPr>
          <p:cNvPr id="59" name="Text 57"/>
          <p:cNvSpPr/>
          <p:nvPr/>
        </p:nvSpPr>
        <p:spPr>
          <a:xfrm>
            <a:off x="8430768" y="4969764"/>
            <a:ext cx="192024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Exposé + quizz</a:t>
            </a:r>
            <a:endParaRPr lang="en-US" sz="1000" dirty="0"/>
          </a:p>
        </p:txBody>
      </p:sp>
      <p:sp>
        <p:nvSpPr>
          <p:cNvPr id="60" name="Text 58"/>
          <p:cNvSpPr/>
          <p:nvPr/>
        </p:nvSpPr>
        <p:spPr>
          <a:xfrm>
            <a:off x="10351008" y="4969764"/>
            <a:ext cx="118872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Outil 6</a:t>
            </a:r>
            <a:endParaRPr lang="en-US" sz="1000" dirty="0"/>
          </a:p>
        </p:txBody>
      </p:sp>
      <p:sp>
        <p:nvSpPr>
          <p:cNvPr id="61" name="Shape 59"/>
          <p:cNvSpPr/>
          <p:nvPr/>
        </p:nvSpPr>
        <p:spPr>
          <a:xfrm>
            <a:off x="566928" y="5468112"/>
            <a:ext cx="11057839" cy="434340"/>
          </a:xfrm>
          <a:prstGeom prst="rect">
            <a:avLst/>
          </a:prstGeom>
          <a:solidFill>
            <a:srgbClr val="FFFFFF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566928" y="5468112"/>
            <a:ext cx="64008" cy="434340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63" name="Text 61"/>
          <p:cNvSpPr/>
          <p:nvPr/>
        </p:nvSpPr>
        <p:spPr>
          <a:xfrm>
            <a:off x="749808" y="5468112"/>
            <a:ext cx="91440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16h30</a:t>
            </a:r>
            <a:endParaRPr lang="en-US" sz="1250" dirty="0"/>
          </a:p>
        </p:txBody>
      </p:sp>
      <p:sp>
        <p:nvSpPr>
          <p:cNvPr id="64" name="Text 62"/>
          <p:cNvSpPr/>
          <p:nvPr/>
        </p:nvSpPr>
        <p:spPr>
          <a:xfrm>
            <a:off x="1709928" y="5468112"/>
            <a:ext cx="73152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050" dirty="0"/>
          </a:p>
        </p:txBody>
      </p:sp>
      <p:sp>
        <p:nvSpPr>
          <p:cNvPr id="65" name="Text 63"/>
          <p:cNvSpPr/>
          <p:nvPr/>
        </p:nvSpPr>
        <p:spPr>
          <a:xfrm>
            <a:off x="2487168" y="5468112"/>
            <a:ext cx="585216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 de synthèse, quizz quotidien et clôture</a:t>
            </a:r>
            <a:endParaRPr lang="en-US" sz="1200" dirty="0"/>
          </a:p>
        </p:txBody>
      </p:sp>
      <p:sp>
        <p:nvSpPr>
          <p:cNvPr id="66" name="Text 64"/>
          <p:cNvSpPr/>
          <p:nvPr/>
        </p:nvSpPr>
        <p:spPr>
          <a:xfrm>
            <a:off x="8430768" y="5468112"/>
            <a:ext cx="192024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Plénière</a:t>
            </a:r>
            <a:endParaRPr lang="en-US" sz="1000" dirty="0"/>
          </a:p>
        </p:txBody>
      </p:sp>
      <p:sp>
        <p:nvSpPr>
          <p:cNvPr id="67" name="Text 65"/>
          <p:cNvSpPr/>
          <p:nvPr/>
        </p:nvSpPr>
        <p:spPr>
          <a:xfrm>
            <a:off x="10351008" y="5468112"/>
            <a:ext cx="118872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000" dirty="0"/>
          </a:p>
        </p:txBody>
      </p:sp>
      <p:sp>
        <p:nvSpPr>
          <p:cNvPr id="68" name="Shape 66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70" name="Text 68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DOCUMENTATION ET VEILLE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Obligation de compétence et devoir de veille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66928" y="1481328"/>
            <a:ext cx="11057839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compétence professionnelle (Code de déontologie ; NAA 210) n'est pas acquise une fois pour toutes : elle suppose une actualisation continue. À défaut, faute professionnelle.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58368" y="2286000"/>
            <a:ext cx="457200" cy="457200"/>
          </a:xfrm>
          <a:prstGeom prst="ellipse">
            <a:avLst/>
          </a:prstGeom>
          <a:solidFill>
            <a:srgbClr val="1E49E2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8952" y="2386584"/>
            <a:ext cx="256032" cy="25603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344168" y="2286000"/>
            <a:ext cx="10143439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Promulgation progressive des NAA (depuis 2016) et enrichissement attendu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658368" y="2999232"/>
            <a:ext cx="457200" cy="457200"/>
          </a:xfrm>
          <a:prstGeom prst="ellipse">
            <a:avLst/>
          </a:prstGeom>
          <a:solidFill>
            <a:srgbClr val="1E49E2"/>
          </a:solidFill>
          <a:ln/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2" y="3099816"/>
            <a:ext cx="256032" cy="256032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344168" y="2999232"/>
            <a:ext cx="10143439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Évolution du SCF par avis du CNC (convergence IFRS)</a:t>
            </a:r>
            <a:endParaRPr lang="en-US" sz="1250" dirty="0"/>
          </a:p>
        </p:txBody>
      </p:sp>
      <p:sp>
        <p:nvSpPr>
          <p:cNvPr id="12" name="Shape 8"/>
          <p:cNvSpPr/>
          <p:nvPr/>
        </p:nvSpPr>
        <p:spPr>
          <a:xfrm>
            <a:off x="658368" y="3712464"/>
            <a:ext cx="457200" cy="457200"/>
          </a:xfrm>
          <a:prstGeom prst="ellipse">
            <a:avLst/>
          </a:prstGeom>
          <a:solidFill>
            <a:srgbClr val="1E49E2"/>
          </a:solidFill>
          <a:ln/>
        </p:spPr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952" y="3813048"/>
            <a:ext cx="256032" cy="256032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344168" y="3712464"/>
            <a:ext cx="10143439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Évolutions LBC/FT (liste grise GAFI 2024, REM GAFIMOAN 2023)</a:t>
            </a:r>
            <a:endParaRPr lang="en-US" sz="1250" dirty="0"/>
          </a:p>
        </p:txBody>
      </p:sp>
      <p:sp>
        <p:nvSpPr>
          <p:cNvPr id="15" name="Shape 10"/>
          <p:cNvSpPr/>
          <p:nvPr/>
        </p:nvSpPr>
        <p:spPr>
          <a:xfrm>
            <a:off x="658368" y="4425696"/>
            <a:ext cx="457200" cy="457200"/>
          </a:xfrm>
          <a:prstGeom prst="ellipse">
            <a:avLst/>
          </a:prstGeom>
          <a:solidFill>
            <a:srgbClr val="1E49E2"/>
          </a:solidFill>
          <a:ln/>
        </p:spPr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8952" y="4526280"/>
            <a:ext cx="256032" cy="256032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1344168" y="4425696"/>
            <a:ext cx="10143439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Lois de finances annuelles et instructions DGI</a:t>
            </a:r>
            <a:endParaRPr lang="en-US" sz="1250" dirty="0"/>
          </a:p>
        </p:txBody>
      </p:sp>
      <p:sp>
        <p:nvSpPr>
          <p:cNvPr id="18" name="Shape 12"/>
          <p:cNvSpPr/>
          <p:nvPr/>
        </p:nvSpPr>
        <p:spPr>
          <a:xfrm>
            <a:off x="658368" y="5138928"/>
            <a:ext cx="457200" cy="457200"/>
          </a:xfrm>
          <a:prstGeom prst="ellipse">
            <a:avLst/>
          </a:prstGeom>
          <a:solidFill>
            <a:srgbClr val="1E49E2"/>
          </a:solidFill>
          <a:ln/>
        </p:spPr>
      </p:sp>
      <p:pic>
        <p:nvPicPr>
          <p:cNvPr id="19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8952" y="5239512"/>
            <a:ext cx="256032" cy="256032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1344168" y="5138928"/>
            <a:ext cx="10143439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Outils numériques et enjeux IT (données massives, IA)</a:t>
            </a:r>
            <a:endParaRPr lang="en-US" sz="1250" dirty="0"/>
          </a:p>
        </p:txBody>
      </p:sp>
      <p:sp>
        <p:nvSpPr>
          <p:cNvPr id="21" name="Shape 14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22" name="Text 15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23" name="Text 16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</a:t>
            </a:r>
            <a:endParaRPr lang="en-US" sz="9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DOCUMENTATION ET VEILLE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Cartographie des sources de veille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481328"/>
            <a:ext cx="5349240" cy="45262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66928" y="1481328"/>
            <a:ext cx="5349240" cy="621792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481328"/>
            <a:ext cx="4892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Sources nationales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41248" y="2258568"/>
            <a:ext cx="48006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JORADP — Journal Officiel (hebdomadaire)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Ministère des Finances — décisions, circulaires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DGI / DGD — doctrine fiscale et douanière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CNC — avis comptables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CNCC / ONEC — doctrine, revues, contrôles qualité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Banque d'Algérie ; BOAL ; Cour des comptes ; IGF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281928" y="1481328"/>
            <a:ext cx="5349240" cy="45262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281928" y="1481328"/>
            <a:ext cx="5349240" cy="621792"/>
          </a:xfrm>
          <a:prstGeom prst="rect">
            <a:avLst/>
          </a:prstGeom>
          <a:solidFill>
            <a:srgbClr val="00A3A1"/>
          </a:solidFill>
          <a:ln/>
        </p:spPr>
      </p:sp>
      <p:sp>
        <p:nvSpPr>
          <p:cNvPr id="11" name="Text 9"/>
          <p:cNvSpPr/>
          <p:nvPr/>
        </p:nvSpPr>
        <p:spPr>
          <a:xfrm>
            <a:off x="6537960" y="1481328"/>
            <a:ext cx="4892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Sources internationales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556248" y="2258568"/>
            <a:ext cx="48006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IFAC — Code d'éthique (IESBA)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IAASB — normes ISA et ISQM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IASB — IAS / IFRS (évolution du SCF)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GAFI — 40 recommandations, alertes pays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GAFIMOAN (MENAFATF) — évaluations régionales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OCDE ; IIA ; Banque mondiale et FMI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36</a:t>
            </a:r>
            <a:endParaRPr lang="en-US" sz="9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DOCUMENTATION ET VEILLE — ATELIER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Modèle de kit de veille (cabinet de 2 associés)</a:t>
            </a:r>
            <a:endParaRPr lang="en-US" sz="2500" dirty="0"/>
          </a:p>
        </p:txBody>
      </p:sp>
      <p:graphicFrame>
        <p:nvGraphicFramePr>
          <p:cNvPr id="4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66928" y="1554480"/>
          <a:ext cx="11057839" cy="914400"/>
        </p:xfrm>
        <a:graphic>
          <a:graphicData uri="http://schemas.openxmlformats.org/drawingml/2006/table">
            <a:tbl>
              <a:tblPr/>
              <a:tblGrid>
                <a:gridCol w="4114800"/>
                <a:gridCol w="1097280"/>
                <a:gridCol w="2011680"/>
                <a:gridCol w="3834079"/>
              </a:tblGrid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Source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8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Priorité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8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Périodicité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8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Responsable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8D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338D"/>
                          </a:solidFill>
                        </a:rPr>
                        <a:t>JORADP (alertes mots-clés)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A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Quotidienne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Associé 1 — veille réglementaire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338D"/>
                          </a:solidFill>
                        </a:rPr>
                        <a:t>Site et lettres CNCC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A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Hebdomadaire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Associé 2 — référent profession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338D"/>
                          </a:solidFill>
                        </a:rPr>
                        <a:t>Ministère des Finances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A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Hebdomadaire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Associé 1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338D"/>
                          </a:solidFill>
                        </a:rPr>
                        <a:t>DGI — instructions fiscales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A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Hebdo / mensuel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Senior fiscal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338D"/>
                          </a:solidFill>
                        </a:rPr>
                        <a:t>CNC — avis comptables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A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Mensuelle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Associé 2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338D"/>
                          </a:solidFill>
                        </a:rPr>
                        <a:t>GAFI / GAFIMOAN (LBC/FT)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B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Trimestrielle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Associé 2 — référent LBC/FT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338D"/>
                          </a:solidFill>
                        </a:rPr>
                        <a:t>IFAC / IAASB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B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Trimestrielle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Senior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566928" y="5349240"/>
            <a:ext cx="11057839" cy="640080"/>
          </a:xfrm>
          <a:prstGeom prst="rect">
            <a:avLst/>
          </a:prstGeom>
          <a:solidFill>
            <a:srgbClr val="F4F6FB"/>
          </a:solidFill>
          <a:ln w="12700">
            <a:solidFill>
              <a:srgbClr val="1E49E2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566928" y="5349240"/>
            <a:ext cx="91440" cy="640080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8" name="Text 5"/>
          <p:cNvSpPr/>
          <p:nvPr/>
        </p:nvSpPr>
        <p:spPr>
          <a:xfrm>
            <a:off x="886968" y="5349240"/>
            <a:ext cx="10509199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Partage interne :  </a:t>
            </a:r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réunion technique mensuelle, note de veille hebdomadaire (1 page), base de connaissances partagée, demi-journée trimestrielle. La NAGQ 1 inclut la veille parmi les ressources à garantir.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11" name="Text 8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37</a:t>
            </a:r>
            <a:endParaRPr lang="en-US" sz="9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3">
    <p:bg>
      <p:bgPr>
        <a:solidFill>
          <a:srgbClr val="071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00A3A1"/>
          </a:solidFill>
          <a:ln/>
        </p:spPr>
      </p:sp>
      <p:sp>
        <p:nvSpPr>
          <p:cNvPr id="3" name="Shape 1"/>
          <p:cNvSpPr/>
          <p:nvPr/>
        </p:nvSpPr>
        <p:spPr>
          <a:xfrm>
            <a:off x="9448495" y="4846320"/>
            <a:ext cx="566928" cy="566928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4" name="Shape 2"/>
          <p:cNvSpPr/>
          <p:nvPr/>
        </p:nvSpPr>
        <p:spPr>
          <a:xfrm>
            <a:off x="9760306" y="4948367"/>
            <a:ext cx="566928" cy="566928"/>
          </a:xfrm>
          <a:prstGeom prst="rect">
            <a:avLst/>
          </a:prstGeom>
          <a:solidFill>
            <a:srgbClr val="0091DA">
              <a:alpha val="7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10072116" y="5050414"/>
            <a:ext cx="566928" cy="566928"/>
          </a:xfrm>
          <a:prstGeom prst="rect">
            <a:avLst/>
          </a:prstGeom>
          <a:solidFill>
            <a:srgbClr val="00A3A1">
              <a:alpha val="65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566928" y="1280160"/>
            <a:ext cx="3657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0" b="1" dirty="0">
                <a:solidFill>
                  <a:srgbClr val="1330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0" dirty="0"/>
          </a:p>
        </p:txBody>
      </p:sp>
      <p:sp>
        <p:nvSpPr>
          <p:cNvPr id="7" name="Shape 5"/>
          <p:cNvSpPr/>
          <p:nvPr/>
        </p:nvSpPr>
        <p:spPr>
          <a:xfrm>
            <a:off x="612648" y="3200400"/>
            <a:ext cx="868680" cy="868680"/>
          </a:xfrm>
          <a:prstGeom prst="ellipse">
            <a:avLst/>
          </a:prstGeom>
          <a:solidFill>
            <a:srgbClr val="1E49E2"/>
          </a:solidFill>
          <a:ln/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3410712"/>
            <a:ext cx="448056" cy="448056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709928" y="3264408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00A3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15h30 · OUTIL 5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1709928" y="361188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Acceptation et maintien d'un mandat (NAA 210)</a:t>
            </a:r>
            <a:endParaRPr lang="en-US" sz="3200" dirty="0"/>
          </a:p>
        </p:txBody>
      </p:sp>
      <p:sp>
        <p:nvSpPr>
          <p:cNvPr id="11" name="Text 8"/>
          <p:cNvSpPr/>
          <p:nvPr/>
        </p:nvSpPr>
        <p:spPr>
          <a:xfrm>
            <a:off x="1709928" y="4663440"/>
            <a:ext cx="9875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FC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Préconditions, diligences, lettre de mission, durée, maintien et cessation du mandat.</a:t>
            </a:r>
            <a:endParaRPr lang="en-US" sz="14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ACCEPTATION DU MANDAT — NAA 210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 préconditions à l'audit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481328"/>
            <a:ext cx="5349240" cy="45262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66928" y="1481328"/>
            <a:ext cx="5349240" cy="621792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481328"/>
            <a:ext cx="4892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Référentiel acceptable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41248" y="2258568"/>
            <a:ext cx="48006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Vérifier que le référentiel comptable est juridiquement applicable et adéquat à l'entité.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Droit commun : SCF (loi 07-11).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Secteurs régulés : référentiel bancaire, assurances…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6281928" y="1481328"/>
            <a:ext cx="5349240" cy="45262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281928" y="1481328"/>
            <a:ext cx="5349240" cy="621792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11" name="Text 9"/>
          <p:cNvSpPr/>
          <p:nvPr/>
        </p:nvSpPr>
        <p:spPr>
          <a:xfrm>
            <a:off x="6537960" y="1481328"/>
            <a:ext cx="4892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Accord de la direction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556248" y="2258568"/>
            <a:ext cx="48006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Responsabilité d'établir les états financiers conformes au référentiel.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Responsabilité du contrôle interne (prévention / détection des anomalies).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Accès à toutes les informations et aux personnes nécessaires.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566928" y="5532120"/>
            <a:ext cx="11057839" cy="502920"/>
          </a:xfrm>
          <a:prstGeom prst="rect">
            <a:avLst/>
          </a:prstGeom>
          <a:solidFill>
            <a:srgbClr val="FBE9F2"/>
          </a:solidFill>
          <a:ln w="12700">
            <a:solidFill>
              <a:srgbClr val="C6007E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66928" y="5532120"/>
            <a:ext cx="91440" cy="502920"/>
          </a:xfrm>
          <a:prstGeom prst="rect">
            <a:avLst/>
          </a:prstGeom>
          <a:solidFill>
            <a:srgbClr val="C6007E"/>
          </a:solidFill>
          <a:ln/>
        </p:spPr>
      </p:sp>
      <p:sp>
        <p:nvSpPr>
          <p:cNvPr id="15" name="Text 13"/>
          <p:cNvSpPr/>
          <p:nvPr/>
        </p:nvSpPr>
        <p:spPr>
          <a:xfrm>
            <a:off x="886968" y="5532120"/>
            <a:ext cx="10509199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C600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l'une des préconditions n'est pas remplie, le CAC ne peut accepter la mission.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38</a:t>
            </a:r>
            <a:endParaRPr lang="en-US" sz="9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ACCEPTATION DU MANDAT — NAA 210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 diligences d'acceptation</a:t>
            </a:r>
            <a:endParaRPr lang="en-US" sz="2500" dirty="0"/>
          </a:p>
        </p:txBody>
      </p:sp>
      <p:graphicFrame>
        <p:nvGraphicFramePr>
          <p:cNvPr id="4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66928" y="1554480"/>
          <a:ext cx="11057839" cy="914400"/>
        </p:xfrm>
        <a:graphic>
          <a:graphicData uri="http://schemas.openxmlformats.org/drawingml/2006/table">
            <a:tbl>
              <a:tblPr/>
              <a:tblGrid>
                <a:gridCol w="3108960"/>
                <a:gridCol w="7948879"/>
              </a:tblGrid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Dimension</a:t>
                      </a:r>
                      <a:endParaRPr lang="en-US" sz="12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8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Diligences à conduire</a:t>
                      </a:r>
                      <a:endParaRPr lang="en-US" sz="12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8D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00338D"/>
                          </a:solidFill>
                        </a:rPr>
                        <a:t>Indépendance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20242E"/>
                          </a:solidFill>
                        </a:rPr>
                        <a:t>Absence d'incompatibilités ; évaluation des menaces ; déclaration formelle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00338D"/>
                          </a:solidFill>
                        </a:rPr>
                        <a:t>Compétence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20242E"/>
                          </a:solidFill>
                        </a:rPr>
                        <a:t>Adéquation des compétences au secteur, à la taille et à la complexité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00338D"/>
                          </a:solidFill>
                        </a:rPr>
                        <a:t>Ressources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20242E"/>
                          </a:solidFill>
                        </a:rPr>
                        <a:t>Disponibilité des équipes et des ressources spécialisées (fiscalité, IT…)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00338D"/>
                          </a:solidFill>
                        </a:rPr>
                        <a:t>Intégrité de la direction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20242E"/>
                          </a:solidFill>
                        </a:rPr>
                        <a:t>Réputation des dirigeants : litiges, antécédents, médiatisation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00338D"/>
                          </a:solidFill>
                        </a:rPr>
                        <a:t>Connaissance du client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20242E"/>
                          </a:solidFill>
                        </a:rPr>
                        <a:t>Activité, secteur, environnement ; contact du CAC précédent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00338D"/>
                          </a:solidFill>
                        </a:rPr>
                        <a:t>Honoraires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20242E"/>
                          </a:solidFill>
                        </a:rPr>
                        <a:t>Évaluation préalable, indépendance financière (poids dans le CA cabinet)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00338D"/>
                          </a:solidFill>
                        </a:rPr>
                        <a:t>Risque LBC/FT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20242E"/>
                          </a:solidFill>
                        </a:rPr>
                        <a:t>Évaluation préalable, bénéficiaire effectif, pays d'activité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8" name="Text 5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39</a:t>
            </a:r>
            <a:endParaRPr lang="en-US" sz="9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ACCEPTATION DU MANDAT — NAA 210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Formalisation : deux documents complémentaires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554480"/>
            <a:ext cx="5349240" cy="402336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66928" y="1554480"/>
            <a:ext cx="5349240" cy="621792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554480"/>
            <a:ext cx="4892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Note d'acceptation interne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41248" y="2331720"/>
            <a:ext cx="480060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 de travail du cabinet.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Récapitule les diligences et les conclusions par dimension.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Évaluation finale du risque mission et décision motivée.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Signée par l'associé signataire ; conservée au dossier permanent (NAA 230 / NAGQ 1).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6281928" y="1554480"/>
            <a:ext cx="5349240" cy="402336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281928" y="1554480"/>
            <a:ext cx="5349240" cy="621792"/>
          </a:xfrm>
          <a:prstGeom prst="rect">
            <a:avLst/>
          </a:prstGeom>
          <a:solidFill>
            <a:srgbClr val="00A3A1"/>
          </a:solidFill>
          <a:ln/>
        </p:spPr>
      </p:sp>
      <p:sp>
        <p:nvSpPr>
          <p:cNvPr id="11" name="Text 9"/>
          <p:cNvSpPr/>
          <p:nvPr/>
        </p:nvSpPr>
        <p:spPr>
          <a:xfrm>
            <a:off x="6537960" y="1554480"/>
            <a:ext cx="4892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Lettre de mission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556248" y="2331720"/>
            <a:ext cx="480060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 juridique adressé au client.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Formalise l'accord sur les termes de la mission.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Conforme à la NAA 210 et au Code de commerce (art. 715 bis 4 et s.).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Établie et signée avant tout démarrage des travaux.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</a:t>
            </a:r>
            <a:endParaRPr lang="en-US" sz="9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ACCEPTATION DU MANDAT — NAA 210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Contenu obligatoire de la lettre de mission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572768"/>
            <a:ext cx="534604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2D9E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1764792"/>
            <a:ext cx="365760" cy="365760"/>
          </a:xfrm>
          <a:prstGeom prst="ellipse">
            <a:avLst/>
          </a:prstGeom>
          <a:solidFill>
            <a:srgbClr val="00338D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76479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225296" y="1572768"/>
            <a:ext cx="45688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Objet et nature : audit légal des états financiers (NAA + Code de commerce)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566928" y="2441448"/>
            <a:ext cx="5346040" cy="749808"/>
          </a:xfrm>
          <a:prstGeom prst="rect">
            <a:avLst/>
          </a:prstGeom>
          <a:solidFill>
            <a:srgbClr val="F7F9FC"/>
          </a:solidFill>
          <a:ln w="12700">
            <a:solidFill>
              <a:srgbClr val="D2D9E6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2633472"/>
            <a:ext cx="365760" cy="365760"/>
          </a:xfrm>
          <a:prstGeom prst="ellipse">
            <a:avLst/>
          </a:prstGeom>
          <a:solidFill>
            <a:srgbClr val="00338D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263347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225296" y="2441448"/>
            <a:ext cx="45688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Étendue : périmètre, exercices, missions complémentaires (conventions réglementées)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566928" y="3310128"/>
            <a:ext cx="534604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2D9E6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31520" y="3502152"/>
            <a:ext cx="365760" cy="365760"/>
          </a:xfrm>
          <a:prstGeom prst="ellipse">
            <a:avLst/>
          </a:prstGeom>
          <a:solidFill>
            <a:srgbClr val="00338D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350215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225296" y="3310128"/>
            <a:ext cx="45688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Responsabilités de l'auditeur : opinion, communications légales (NAA 265)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566928" y="4178808"/>
            <a:ext cx="5346040" cy="749808"/>
          </a:xfrm>
          <a:prstGeom prst="rect">
            <a:avLst/>
          </a:prstGeom>
          <a:solidFill>
            <a:srgbClr val="F7F9FC"/>
          </a:solidFill>
          <a:ln w="12700">
            <a:solidFill>
              <a:srgbClr val="D2D9E6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731520" y="4370832"/>
            <a:ext cx="365760" cy="365760"/>
          </a:xfrm>
          <a:prstGeom prst="ellipse">
            <a:avLst/>
          </a:prstGeom>
          <a:solidFill>
            <a:srgbClr val="00338D"/>
          </a:solidFill>
          <a:ln/>
        </p:spPr>
      </p:sp>
      <p:sp>
        <p:nvSpPr>
          <p:cNvPr id="19" name="Text 17"/>
          <p:cNvSpPr/>
          <p:nvPr/>
        </p:nvSpPr>
        <p:spPr>
          <a:xfrm>
            <a:off x="731520" y="437083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225296" y="4178808"/>
            <a:ext cx="45688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Responsabilités de la direction : comptes, contrôle interne, accès, déclarations (NAA 580)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66928" y="5047488"/>
            <a:ext cx="534604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2D9E6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31520" y="5239512"/>
            <a:ext cx="365760" cy="365760"/>
          </a:xfrm>
          <a:prstGeom prst="ellipse">
            <a:avLst/>
          </a:prstGeom>
          <a:solidFill>
            <a:srgbClr val="00338D"/>
          </a:solidFill>
          <a:ln/>
        </p:spPr>
      </p:sp>
      <p:sp>
        <p:nvSpPr>
          <p:cNvPr id="23" name="Text 21"/>
          <p:cNvSpPr/>
          <p:nvPr/>
        </p:nvSpPr>
        <p:spPr>
          <a:xfrm>
            <a:off x="731520" y="523951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1225296" y="5047488"/>
            <a:ext cx="45688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Référentiel comptable : SCF (loi 07-11)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6278728" y="1572768"/>
            <a:ext cx="5346040" cy="749808"/>
          </a:xfrm>
          <a:prstGeom prst="rect">
            <a:avLst/>
          </a:prstGeom>
          <a:solidFill>
            <a:srgbClr val="F7F9FC"/>
          </a:solidFill>
          <a:ln w="12700">
            <a:solidFill>
              <a:srgbClr val="D2D9E6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443320" y="1764792"/>
            <a:ext cx="365760" cy="365760"/>
          </a:xfrm>
          <a:prstGeom prst="ellipse">
            <a:avLst/>
          </a:prstGeom>
          <a:solidFill>
            <a:srgbClr val="00338D"/>
          </a:solidFill>
          <a:ln/>
        </p:spPr>
      </p:sp>
      <p:sp>
        <p:nvSpPr>
          <p:cNvPr id="27" name="Text 25"/>
          <p:cNvSpPr/>
          <p:nvPr/>
        </p:nvSpPr>
        <p:spPr>
          <a:xfrm>
            <a:off x="6443320" y="176479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937096" y="1572768"/>
            <a:ext cx="45688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Référentiel d'audit : NAA (articulation avec les ISA)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6278728" y="2441448"/>
            <a:ext cx="534604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2D9E6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443320" y="2633472"/>
            <a:ext cx="365760" cy="365760"/>
          </a:xfrm>
          <a:prstGeom prst="ellipse">
            <a:avLst/>
          </a:prstGeom>
          <a:solidFill>
            <a:srgbClr val="00338D"/>
          </a:solidFill>
          <a:ln/>
        </p:spPr>
      </p:sp>
      <p:sp>
        <p:nvSpPr>
          <p:cNvPr id="31" name="Text 29"/>
          <p:cNvSpPr/>
          <p:nvPr/>
        </p:nvSpPr>
        <p:spPr>
          <a:xfrm>
            <a:off x="6443320" y="263347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6937096" y="2441448"/>
            <a:ext cx="45688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Forme et contenu du rapport : général, spécial, autres rapports légaux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6278728" y="3310128"/>
            <a:ext cx="5346040" cy="749808"/>
          </a:xfrm>
          <a:prstGeom prst="rect">
            <a:avLst/>
          </a:prstGeom>
          <a:solidFill>
            <a:srgbClr val="F7F9FC"/>
          </a:solidFill>
          <a:ln w="12700">
            <a:solidFill>
              <a:srgbClr val="D2D9E6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6443320" y="3502152"/>
            <a:ext cx="365760" cy="365760"/>
          </a:xfrm>
          <a:prstGeom prst="ellipse">
            <a:avLst/>
          </a:prstGeom>
          <a:solidFill>
            <a:srgbClr val="00338D"/>
          </a:solidFill>
          <a:ln/>
        </p:spPr>
      </p:sp>
      <p:sp>
        <p:nvSpPr>
          <p:cNvPr id="35" name="Text 33"/>
          <p:cNvSpPr/>
          <p:nvPr/>
        </p:nvSpPr>
        <p:spPr>
          <a:xfrm>
            <a:off x="6443320" y="350215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6937096" y="3310128"/>
            <a:ext cx="45688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Honoraires : montant ou méthode, facturation, débours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6278728" y="4178808"/>
            <a:ext cx="534604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2D9E6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6443320" y="4370832"/>
            <a:ext cx="365760" cy="365760"/>
          </a:xfrm>
          <a:prstGeom prst="ellipse">
            <a:avLst/>
          </a:prstGeom>
          <a:solidFill>
            <a:srgbClr val="00338D"/>
          </a:solidFill>
          <a:ln/>
        </p:spPr>
      </p:sp>
      <p:sp>
        <p:nvSpPr>
          <p:cNvPr id="39" name="Text 37"/>
          <p:cNvSpPr/>
          <p:nvPr/>
        </p:nvSpPr>
        <p:spPr>
          <a:xfrm>
            <a:off x="6443320" y="437083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6937096" y="4178808"/>
            <a:ext cx="45688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Durée et cessation : 3 exercices, renouvelable une fois (art. 27 loi 10-01)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6278728" y="5047488"/>
            <a:ext cx="5346040" cy="749808"/>
          </a:xfrm>
          <a:prstGeom prst="rect">
            <a:avLst/>
          </a:prstGeom>
          <a:solidFill>
            <a:srgbClr val="F7F9FC"/>
          </a:solidFill>
          <a:ln w="12700">
            <a:solidFill>
              <a:srgbClr val="D2D9E6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6443320" y="5239512"/>
            <a:ext cx="365760" cy="365760"/>
          </a:xfrm>
          <a:prstGeom prst="ellipse">
            <a:avLst/>
          </a:prstGeom>
          <a:solidFill>
            <a:srgbClr val="00338D"/>
          </a:solidFill>
          <a:ln/>
        </p:spPr>
      </p:sp>
      <p:sp>
        <p:nvSpPr>
          <p:cNvPr id="43" name="Text 41"/>
          <p:cNvSpPr/>
          <p:nvPr/>
        </p:nvSpPr>
        <p:spPr>
          <a:xfrm>
            <a:off x="6443320" y="523951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44" name="Text 42"/>
          <p:cNvSpPr/>
          <p:nvPr/>
        </p:nvSpPr>
        <p:spPr>
          <a:xfrm>
            <a:off x="6937096" y="5047488"/>
            <a:ext cx="45688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Coordonnées du cabinet, n° d'inscription CNCC ; lieu, date, signatures</a:t>
            </a:r>
            <a:endParaRPr lang="en-US" sz="1050" dirty="0"/>
          </a:p>
        </p:txBody>
      </p:sp>
      <p:sp>
        <p:nvSpPr>
          <p:cNvPr id="45" name="Shape 43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47" name="Text 45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41</a:t>
            </a:r>
            <a:endParaRPr lang="en-US" sz="9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ACCEPTATION DU MANDAT — NAA 210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Durée du mandat et rotation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600200"/>
            <a:ext cx="11057839" cy="1828800"/>
          </a:xfrm>
          <a:prstGeom prst="rect">
            <a:avLst/>
          </a:prstGeom>
          <a:solidFill>
            <a:srgbClr val="00338D"/>
          </a:solidFill>
          <a:ln/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32688" y="178308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A3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Durée du mandat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32688" y="2194560"/>
            <a:ext cx="3017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 exercices</a:t>
            </a:r>
            <a:endParaRPr lang="en-US" sz="5000" dirty="0"/>
          </a:p>
        </p:txBody>
      </p:sp>
      <p:sp>
        <p:nvSpPr>
          <p:cNvPr id="8" name="Shape 6"/>
          <p:cNvSpPr/>
          <p:nvPr/>
        </p:nvSpPr>
        <p:spPr>
          <a:xfrm>
            <a:off x="4224528" y="1874520"/>
            <a:ext cx="0" cy="1280160"/>
          </a:xfrm>
          <a:prstGeom prst="line">
            <a:avLst/>
          </a:prstGeom>
          <a:noFill/>
          <a:ln w="12700">
            <a:solidFill>
              <a:srgbClr val="3A5B9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498848" y="2240280"/>
            <a:ext cx="3291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× 1</a:t>
            </a:r>
            <a:pPr indent="0" marL="0">
              <a:buNone/>
            </a:pPr>
            <a:r>
              <a:rPr lang="en-US" sz="1400" dirty="0">
                <a:solidFill>
                  <a:srgbClr val="D6E0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  renouvellement</a:t>
            </a:r>
            <a:endParaRPr lang="en-US" sz="3800" dirty="0"/>
          </a:p>
        </p:txBody>
      </p:sp>
      <p:sp>
        <p:nvSpPr>
          <p:cNvPr id="10" name="Text 8"/>
          <p:cNvSpPr/>
          <p:nvPr/>
        </p:nvSpPr>
        <p:spPr>
          <a:xfrm>
            <a:off x="7882128" y="1783080"/>
            <a:ext cx="37490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A3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Article 27 de la loi 10-01.  </a:t>
            </a:r>
            <a:pPr indent="0" marL="0">
              <a:buNone/>
            </a:pPr>
            <a:r>
              <a:rPr lang="en-US" sz="1200" dirty="0">
                <a:solidFill>
                  <a:srgbClr val="EAF0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Au-delà de deux mandats consécutifs (6 exercices), la désignation du même CAC ne peut intervenir qu'au terme de 3 ans : la rotation est obligatoire. Disposition d'ordre public.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66928" y="3749040"/>
            <a:ext cx="11057839" cy="914400"/>
          </a:xfrm>
          <a:prstGeom prst="rect">
            <a:avLst/>
          </a:prstGeom>
          <a:solidFill>
            <a:srgbClr val="F4F6FB"/>
          </a:solidFill>
          <a:ln w="12700">
            <a:solidFill>
              <a:srgbClr val="1E49E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66928" y="3749040"/>
            <a:ext cx="91440" cy="914400"/>
          </a:xfrm>
          <a:prstGeom prst="rect">
            <a:avLst/>
          </a:prstGeom>
          <a:solidFill>
            <a:srgbClr val="1E49E2"/>
          </a:solidFill>
          <a:ln/>
        </p:spPr>
      </p:sp>
      <p:pic>
        <p:nvPicPr>
          <p:cNvPr id="13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4000500"/>
            <a:ext cx="411480" cy="41148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1435608" y="3749040"/>
            <a:ext cx="9960559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Sanction-clé.  </a:t>
            </a:r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les comptes ne sont pas certifiés sur deux exercices consécutifs, le CAC informe le procureur de la République et son mandat ne peut être renouvelé.</a:t>
            </a:r>
            <a:endParaRPr lang="en-US" sz="1150" dirty="0"/>
          </a:p>
        </p:txBody>
      </p:sp>
      <p:sp>
        <p:nvSpPr>
          <p:cNvPr id="15" name="Shape 12"/>
          <p:cNvSpPr/>
          <p:nvPr/>
        </p:nvSpPr>
        <p:spPr>
          <a:xfrm>
            <a:off x="566928" y="4892040"/>
            <a:ext cx="11057839" cy="1051560"/>
          </a:xfrm>
          <a:prstGeom prst="rect">
            <a:avLst/>
          </a:prstGeom>
          <a:solidFill>
            <a:srgbClr val="FBE9F2"/>
          </a:solidFill>
          <a:ln w="12700">
            <a:solidFill>
              <a:srgbClr val="C6007E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566928" y="4892040"/>
            <a:ext cx="91440" cy="1051560"/>
          </a:xfrm>
          <a:prstGeom prst="rect">
            <a:avLst/>
          </a:prstGeom>
          <a:solidFill>
            <a:srgbClr val="C6007E"/>
          </a:solidFill>
          <a:ln/>
        </p:spPr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" y="5212080"/>
            <a:ext cx="411480" cy="41148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1435608" y="4892040"/>
            <a:ext cx="9960559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C600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Correction par rapport au support initial.  </a:t>
            </a:r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L'affirmation « renouvelable sans limitation / pas de rotation » était erronée : la rotation est d'ores et déjà organisée par le droit algérien.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20" name="Text 16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21" name="Text 17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42</a:t>
            </a:r>
            <a:endParaRPr lang="en-US" sz="9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ACCEPTATION DU MANDAT — NAA 210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Maintien annuel et cessation du mandat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481328"/>
            <a:ext cx="5349240" cy="45262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66928" y="1481328"/>
            <a:ext cx="5349240" cy="621792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481328"/>
            <a:ext cx="4892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Maintien — revue annuelle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41248" y="2258568"/>
            <a:ext cx="48006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Diligences d'acceptation renouvelées chaque année (plus légères).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Réexamen de l'indépendance et de la grille menaces / sauvegardes.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Évolution du risque LBC/FT (nouveaux flux, opérations atypiques).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Adéquation continue des ressources ; incidents survenus.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Note de maintien annuelle au dossier permanent.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281928" y="1481328"/>
            <a:ext cx="5349240" cy="45262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281928" y="1481328"/>
            <a:ext cx="5349240" cy="621792"/>
          </a:xfrm>
          <a:prstGeom prst="rect">
            <a:avLst/>
          </a:prstGeom>
          <a:solidFill>
            <a:srgbClr val="00A3A1"/>
          </a:solidFill>
          <a:ln/>
        </p:spPr>
      </p:sp>
      <p:sp>
        <p:nvSpPr>
          <p:cNvPr id="11" name="Text 9"/>
          <p:cNvSpPr/>
          <p:nvPr/>
        </p:nvSpPr>
        <p:spPr>
          <a:xfrm>
            <a:off x="6537960" y="1481328"/>
            <a:ext cx="4892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Cessation du mandat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556248" y="2258568"/>
            <a:ext cx="48006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Démission : motifs sérieux et légitimes ; notification écrite. Motifs futiles = faute disciplinaire.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Révocation : uniquement pour faute ou empêchement, par l'AG (majorité de modification des statuts) ou par décision judiciaire.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Protection : le CAC peut présenter ses observations à l'assemblée.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43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PRÉSENTATION DE LA JOURNÉE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Objectifs pédagogiques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463040"/>
            <a:ext cx="11057839" cy="795528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822960" y="1645920"/>
            <a:ext cx="457200" cy="457200"/>
          </a:xfrm>
          <a:prstGeom prst="ellipse">
            <a:avLst/>
          </a:prstGeom>
          <a:solidFill>
            <a:srgbClr val="00338D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23544" y="1746504"/>
            <a:ext cx="256032" cy="25603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527048" y="1572768"/>
            <a:ext cx="9875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Hiérarchiser les sources</a:t>
            </a:r>
            <a:endParaRPr lang="en-US" sz="1450" dirty="0"/>
          </a:p>
        </p:txBody>
      </p:sp>
      <p:sp>
        <p:nvSpPr>
          <p:cNvPr id="9" name="Text 6"/>
          <p:cNvSpPr/>
          <p:nvPr/>
        </p:nvSpPr>
        <p:spPr>
          <a:xfrm>
            <a:off x="1527048" y="1883664"/>
            <a:ext cx="9875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Identifier la norme pertinente parmi NAA, ISA, Code de commerce algérien et doctrine du CNC / CNCC.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566928" y="2377440"/>
            <a:ext cx="11057839" cy="795528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822960" y="2560320"/>
            <a:ext cx="457200" cy="457200"/>
          </a:xfrm>
          <a:prstGeom prst="ellipse">
            <a:avLst/>
          </a:prstGeom>
          <a:solidFill>
            <a:srgbClr val="00338D"/>
          </a:solidFill>
          <a:ln/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544" y="2660904"/>
            <a:ext cx="256032" cy="25603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527048" y="2487168"/>
            <a:ext cx="9875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Appliquer la déontologie</a:t>
            </a:r>
            <a:endParaRPr lang="en-US" sz="1450" dirty="0"/>
          </a:p>
        </p:txBody>
      </p:sp>
      <p:sp>
        <p:nvSpPr>
          <p:cNvPr id="14" name="Text 10"/>
          <p:cNvSpPr/>
          <p:nvPr/>
        </p:nvSpPr>
        <p:spPr>
          <a:xfrm>
            <a:off x="1527048" y="2798064"/>
            <a:ext cx="9875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Indépendance, intégrité, objectivité, secret professionnel ; prévenir les conflits d'intérêts (menaces / sauvegardes).</a:t>
            </a:r>
            <a:endParaRPr lang="en-US" sz="1150" dirty="0"/>
          </a:p>
        </p:txBody>
      </p:sp>
      <p:sp>
        <p:nvSpPr>
          <p:cNvPr id="15" name="Shape 11"/>
          <p:cNvSpPr/>
          <p:nvPr/>
        </p:nvSpPr>
        <p:spPr>
          <a:xfrm>
            <a:off x="566928" y="3291840"/>
            <a:ext cx="11057839" cy="795528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822960" y="3474720"/>
            <a:ext cx="457200" cy="457200"/>
          </a:xfrm>
          <a:prstGeom prst="ellipse">
            <a:avLst/>
          </a:prstGeom>
          <a:solidFill>
            <a:srgbClr val="00338D"/>
          </a:solidFill>
          <a:ln/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3544" y="3575304"/>
            <a:ext cx="256032" cy="256032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527048" y="3401568"/>
            <a:ext cx="9875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Conduire l'acceptation d'un mandat</a:t>
            </a:r>
            <a:endParaRPr lang="en-US" sz="1450" dirty="0"/>
          </a:p>
        </p:txBody>
      </p:sp>
      <p:sp>
        <p:nvSpPr>
          <p:cNvPr id="19" name="Text 14"/>
          <p:cNvSpPr/>
          <p:nvPr/>
        </p:nvSpPr>
        <p:spPr>
          <a:xfrm>
            <a:off x="1527048" y="3712464"/>
            <a:ext cx="9875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Selon la NAA 210 et le décret exécutif n° 11-32 relatif à la désignation des commissaires aux comptes.</a:t>
            </a:r>
            <a:endParaRPr lang="en-US" sz="1150" dirty="0"/>
          </a:p>
        </p:txBody>
      </p:sp>
      <p:sp>
        <p:nvSpPr>
          <p:cNvPr id="20" name="Shape 15"/>
          <p:cNvSpPr/>
          <p:nvPr/>
        </p:nvSpPr>
        <p:spPr>
          <a:xfrm>
            <a:off x="566928" y="4206240"/>
            <a:ext cx="11057839" cy="795528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822960" y="4389120"/>
            <a:ext cx="457200" cy="457200"/>
          </a:xfrm>
          <a:prstGeom prst="ellipse">
            <a:avLst/>
          </a:prstGeom>
          <a:solidFill>
            <a:srgbClr val="00338D"/>
          </a:solidFill>
          <a:ln/>
        </p:spPr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3544" y="4489704"/>
            <a:ext cx="256032" cy="256032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1527048" y="4315968"/>
            <a:ext cx="9875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Organiser la veille</a:t>
            </a:r>
            <a:endParaRPr lang="en-US" sz="1450" dirty="0"/>
          </a:p>
        </p:txBody>
      </p:sp>
      <p:sp>
        <p:nvSpPr>
          <p:cNvPr id="24" name="Text 18"/>
          <p:cNvSpPr/>
          <p:nvPr/>
        </p:nvSpPr>
        <p:spPr>
          <a:xfrm>
            <a:off x="1527048" y="4626864"/>
            <a:ext cx="9875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Sources institutionnelles (CNC, CNCC, ONEC, JORADP, DGI) et internationales (IFAC, IAASB, GAFI).</a:t>
            </a:r>
            <a:endParaRPr lang="en-US" sz="1150" dirty="0"/>
          </a:p>
        </p:txBody>
      </p:sp>
      <p:sp>
        <p:nvSpPr>
          <p:cNvPr id="25" name="Shape 19"/>
          <p:cNvSpPr/>
          <p:nvPr/>
        </p:nvSpPr>
        <p:spPr>
          <a:xfrm>
            <a:off x="566928" y="5120640"/>
            <a:ext cx="11057839" cy="795528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26" name="Shape 20"/>
          <p:cNvSpPr/>
          <p:nvPr/>
        </p:nvSpPr>
        <p:spPr>
          <a:xfrm>
            <a:off x="822960" y="5303520"/>
            <a:ext cx="457200" cy="457200"/>
          </a:xfrm>
          <a:prstGeom prst="ellipse">
            <a:avLst/>
          </a:prstGeom>
          <a:solidFill>
            <a:srgbClr val="00338D"/>
          </a:solidFill>
          <a:ln/>
        </p:spPr>
      </p:sp>
      <p:pic>
        <p:nvPicPr>
          <p:cNvPr id="27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3544" y="5404104"/>
            <a:ext cx="256032" cy="256032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1527048" y="5230368"/>
            <a:ext cx="9875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Évaluer le risque LBC/FT</a:t>
            </a:r>
            <a:endParaRPr lang="en-US" sz="1450" dirty="0"/>
          </a:p>
        </p:txBody>
      </p:sp>
      <p:sp>
        <p:nvSpPr>
          <p:cNvPr id="29" name="Text 22"/>
          <p:cNvSpPr/>
          <p:nvPr/>
        </p:nvSpPr>
        <p:spPr>
          <a:xfrm>
            <a:off x="1527048" y="5541264"/>
            <a:ext cx="9875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Loi 05-01 modifiée par l'ordonnance 12-02 ; 40 recommandations du GAFI ; bénéficiaire effectif.</a:t>
            </a:r>
            <a:endParaRPr lang="en-US" sz="1150" dirty="0"/>
          </a:p>
        </p:txBody>
      </p:sp>
      <p:sp>
        <p:nvSpPr>
          <p:cNvPr id="30" name="Shape 23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31" name="Text 24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32" name="Text 25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ACCEPTATION DU MANDAT — ATELIER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Trame de lettre de mission — SARL CONSTANTINE TEXTILE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66928" y="1463040"/>
            <a:ext cx="11057839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SARL nouvellement assujettie (CA 95 M DA, 70 salariés, textile). Exercice clos au 31/12/2025, 1ᵉʳ exercice audité.</a:t>
            </a:r>
            <a:endParaRPr lang="en-US" sz="1150" dirty="0"/>
          </a:p>
        </p:txBody>
      </p:sp>
      <p:sp>
        <p:nvSpPr>
          <p:cNvPr id="6" name="Shape 4"/>
          <p:cNvSpPr/>
          <p:nvPr/>
        </p:nvSpPr>
        <p:spPr>
          <a:xfrm>
            <a:off x="566928" y="1874520"/>
            <a:ext cx="11057839" cy="566928"/>
          </a:xfrm>
          <a:prstGeom prst="rect">
            <a:avLst/>
          </a:prstGeom>
          <a:solidFill>
            <a:srgbClr val="FFFFFF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66928" y="1874520"/>
            <a:ext cx="64008" cy="566928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8" name="Text 6"/>
          <p:cNvSpPr/>
          <p:nvPr/>
        </p:nvSpPr>
        <p:spPr>
          <a:xfrm>
            <a:off x="768096" y="1874520"/>
            <a:ext cx="3108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Nature et objet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3995928" y="1874520"/>
            <a:ext cx="7445959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Audit légal des états financiers 2025 (SCF) + rapport spécial sur les conventions réglementées.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66928" y="2500884"/>
            <a:ext cx="11057839" cy="566928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66928" y="2500884"/>
            <a:ext cx="64008" cy="566928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12" name="Text 10"/>
          <p:cNvSpPr/>
          <p:nvPr/>
        </p:nvSpPr>
        <p:spPr>
          <a:xfrm>
            <a:off x="768096" y="2500884"/>
            <a:ext cx="3108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Référentiels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3995928" y="2500884"/>
            <a:ext cx="7445959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NAA, Code de commerce (715 bis 1 à 715 bis 14), décret 11-202, doctrine CNCC.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66928" y="3127248"/>
            <a:ext cx="11057839" cy="566928"/>
          </a:xfrm>
          <a:prstGeom prst="rect">
            <a:avLst/>
          </a:prstGeom>
          <a:solidFill>
            <a:srgbClr val="FFFFFF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66928" y="3127248"/>
            <a:ext cx="64008" cy="566928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16" name="Text 14"/>
          <p:cNvSpPr/>
          <p:nvPr/>
        </p:nvSpPr>
        <p:spPr>
          <a:xfrm>
            <a:off x="768096" y="3127248"/>
            <a:ext cx="3108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Responsabilités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3995928" y="3127248"/>
            <a:ext cx="7445959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Direction : comptes, contrôle interne, accès, déclarations (NAA 580). CAC : opinion indépendante.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66928" y="3753612"/>
            <a:ext cx="11057839" cy="566928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66928" y="3753612"/>
            <a:ext cx="64008" cy="566928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20" name="Text 18"/>
          <p:cNvSpPr/>
          <p:nvPr/>
        </p:nvSpPr>
        <p:spPr>
          <a:xfrm>
            <a:off x="768096" y="3753612"/>
            <a:ext cx="3108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Durée du mandat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3995928" y="3753612"/>
            <a:ext cx="7445959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Article 27 de la loi 10-01 : 3 exercices (2025-2027), renouvelable une seule fois.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66928" y="4379976"/>
            <a:ext cx="11057839" cy="566928"/>
          </a:xfrm>
          <a:prstGeom prst="rect">
            <a:avLst/>
          </a:prstGeom>
          <a:solidFill>
            <a:srgbClr val="FFFFFF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66928" y="4379976"/>
            <a:ext cx="64008" cy="566928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24" name="Text 22"/>
          <p:cNvSpPr/>
          <p:nvPr/>
        </p:nvSpPr>
        <p:spPr>
          <a:xfrm>
            <a:off x="768096" y="4379976"/>
            <a:ext cx="3108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Honoraires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3995928" y="4379976"/>
            <a:ext cx="7445959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Montant HT, budget en heures, barème indicatif CNCC ; facturation 40/40/20.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566928" y="5006340"/>
            <a:ext cx="11057839" cy="566928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566928" y="5006340"/>
            <a:ext cx="64008" cy="566928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28" name="Text 26"/>
          <p:cNvSpPr/>
          <p:nvPr/>
        </p:nvSpPr>
        <p:spPr>
          <a:xfrm>
            <a:off x="768096" y="5006340"/>
            <a:ext cx="3108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 Calendrier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3995928" y="5006340"/>
            <a:ext cx="7445959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Prise de connaissance (sept.), intérim (nov.), final (mars-avril), rapport ≥ 15 j avant l'AG.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566928" y="5632704"/>
            <a:ext cx="11057839" cy="566928"/>
          </a:xfrm>
          <a:prstGeom prst="rect">
            <a:avLst/>
          </a:prstGeom>
          <a:solidFill>
            <a:srgbClr val="FFFFFF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566928" y="5632704"/>
            <a:ext cx="64008" cy="566928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2" name="Text 30"/>
          <p:cNvSpPr/>
          <p:nvPr/>
        </p:nvSpPr>
        <p:spPr>
          <a:xfrm>
            <a:off x="768096" y="5632704"/>
            <a:ext cx="3108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 Confidentialité &amp; indépendance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3995928" y="5632704"/>
            <a:ext cx="7445959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Secret professionnel ; attestation d'indépendance (loi 10-01 et Code de déontologie).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36" name="Text 34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44</a:t>
            </a:r>
            <a:endParaRPr lang="en-US" sz="9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1">
    <p:bg>
      <p:bgPr>
        <a:solidFill>
          <a:srgbClr val="071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00A3A1"/>
          </a:solidFill>
          <a:ln/>
        </p:spPr>
      </p:sp>
      <p:sp>
        <p:nvSpPr>
          <p:cNvPr id="3" name="Shape 1"/>
          <p:cNvSpPr/>
          <p:nvPr/>
        </p:nvSpPr>
        <p:spPr>
          <a:xfrm>
            <a:off x="9448495" y="4846320"/>
            <a:ext cx="566928" cy="566928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4" name="Shape 2"/>
          <p:cNvSpPr/>
          <p:nvPr/>
        </p:nvSpPr>
        <p:spPr>
          <a:xfrm>
            <a:off x="9760306" y="4948367"/>
            <a:ext cx="566928" cy="566928"/>
          </a:xfrm>
          <a:prstGeom prst="rect">
            <a:avLst/>
          </a:prstGeom>
          <a:solidFill>
            <a:srgbClr val="0091DA">
              <a:alpha val="7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10072116" y="5050414"/>
            <a:ext cx="566928" cy="566928"/>
          </a:xfrm>
          <a:prstGeom prst="rect">
            <a:avLst/>
          </a:prstGeom>
          <a:solidFill>
            <a:srgbClr val="00A3A1">
              <a:alpha val="65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566928" y="1280160"/>
            <a:ext cx="3657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0" b="1" dirty="0">
                <a:solidFill>
                  <a:srgbClr val="1330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0" dirty="0"/>
          </a:p>
        </p:txBody>
      </p:sp>
      <p:sp>
        <p:nvSpPr>
          <p:cNvPr id="7" name="Shape 5"/>
          <p:cNvSpPr/>
          <p:nvPr/>
        </p:nvSpPr>
        <p:spPr>
          <a:xfrm>
            <a:off x="612648" y="3200400"/>
            <a:ext cx="868680" cy="868680"/>
          </a:xfrm>
          <a:prstGeom prst="ellipse">
            <a:avLst/>
          </a:prstGeom>
          <a:solidFill>
            <a:srgbClr val="1E49E2"/>
          </a:solidFill>
          <a:ln/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3410712"/>
            <a:ext cx="448056" cy="448056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709928" y="3264408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00A3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16h00 · OUTIL 6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1709928" y="361188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Lutte anti-blanchiment (LBC/FT)</a:t>
            </a:r>
            <a:endParaRPr lang="en-US" sz="3200" dirty="0"/>
          </a:p>
        </p:txBody>
      </p:sp>
      <p:sp>
        <p:nvSpPr>
          <p:cNvPr id="11" name="Text 8"/>
          <p:cNvSpPr/>
          <p:nvPr/>
        </p:nvSpPr>
        <p:spPr>
          <a:xfrm>
            <a:off x="1709928" y="4663440"/>
            <a:ext cx="9875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FC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Cadre légal, statut assujetti du CAC, CTRF, approche par les risques, bénéficiaire effectif et déclaration de soupçon.</a:t>
            </a:r>
            <a:endParaRPr lang="en-US" sz="140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LUTTE ANTI-BLANCHIMENT (LBC/FT)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cadre légal algérien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517904"/>
            <a:ext cx="3442106" cy="228600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66928" y="1517904"/>
            <a:ext cx="3442106" cy="548640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7" name="Text 5"/>
          <p:cNvSpPr/>
          <p:nvPr/>
        </p:nvSpPr>
        <p:spPr>
          <a:xfrm>
            <a:off x="749808" y="1517904"/>
            <a:ext cx="307634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Loi 05-01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49808" y="2194560"/>
            <a:ext cx="3076346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février 2005 — prévention et lutte contre le blanchiment et le financement du terrorisme (texte fondateur).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374794" y="1517904"/>
            <a:ext cx="3442106" cy="228600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374794" y="1517904"/>
            <a:ext cx="3442106" cy="548640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11" name="Text 9"/>
          <p:cNvSpPr/>
          <p:nvPr/>
        </p:nvSpPr>
        <p:spPr>
          <a:xfrm>
            <a:off x="4557674" y="1517904"/>
            <a:ext cx="307634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Ordonnance 12-02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57674" y="2194560"/>
            <a:ext cx="3076346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 février 2012 — renforce le dispositif et étend les obligations aux professions assujetties (dont les CAC).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8182661" y="1517904"/>
            <a:ext cx="3442106" cy="228600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8182661" y="1517904"/>
            <a:ext cx="3442106" cy="548640"/>
          </a:xfrm>
          <a:prstGeom prst="rect">
            <a:avLst/>
          </a:prstGeom>
          <a:solidFill>
            <a:srgbClr val="00A3A1"/>
          </a:solidFill>
          <a:ln/>
        </p:spPr>
      </p:sp>
      <p:sp>
        <p:nvSpPr>
          <p:cNvPr id="15" name="Text 13"/>
          <p:cNvSpPr/>
          <p:nvPr/>
        </p:nvSpPr>
        <p:spPr>
          <a:xfrm>
            <a:off x="8365541" y="1517904"/>
            <a:ext cx="307634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GAFI / GAFIMOAN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8365541" y="2194560"/>
            <a:ext cx="3076346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 recommandations, méthodologie d'évaluation, rapports typologiques.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566928" y="4069080"/>
            <a:ext cx="11057839" cy="1920240"/>
          </a:xfrm>
          <a:prstGeom prst="rect">
            <a:avLst/>
          </a:prstGeom>
          <a:solidFill>
            <a:srgbClr val="071A4A"/>
          </a:solidFill>
          <a:ln/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pic>
        <p:nvPicPr>
          <p:cNvPr id="18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6968" y="4297680"/>
            <a:ext cx="457200" cy="457200"/>
          </a:xfrm>
          <a:prstGeom prst="rect">
            <a:avLst/>
          </a:prstGeom>
        </p:spPr>
      </p:pic>
      <p:sp>
        <p:nvSpPr>
          <p:cNvPr id="19" name="Text 16"/>
          <p:cNvSpPr/>
          <p:nvPr/>
        </p:nvSpPr>
        <p:spPr>
          <a:xfrm>
            <a:off x="1481328" y="42976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Contexte international récent</a:t>
            </a:r>
            <a:endParaRPr lang="en-US" sz="1500" dirty="0"/>
          </a:p>
        </p:txBody>
      </p:sp>
      <p:sp>
        <p:nvSpPr>
          <p:cNvPr id="20" name="Text 17"/>
          <p:cNvSpPr/>
          <p:nvPr/>
        </p:nvSpPr>
        <p:spPr>
          <a:xfrm>
            <a:off x="886968" y="4892040"/>
            <a:ext cx="10417759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A3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Juillet 2023 : </a:t>
            </a:r>
            <a:pPr indent="0" marL="0">
              <a:buNone/>
            </a:pPr>
            <a:r>
              <a:rPr lang="en-US" sz="1200" dirty="0">
                <a:solidFill>
                  <a:srgbClr val="EAF0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rapport d'évaluation mutuelle (REM) de l'Algérie par le GAFIMOAN (MENAFATF) — visite sur place de juillet-août 2022.   </a:t>
            </a:r>
            <a:pPr indent="0" marL="0">
              <a:buNone/>
            </a:pPr>
            <a:r>
              <a:rPr lang="en-US" sz="1200" b="1" dirty="0">
                <a:solidFill>
                  <a:srgbClr val="00A3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Octobre 2024 : </a:t>
            </a:r>
            <a:pPr indent="0" marL="0">
              <a:buNone/>
            </a:pPr>
            <a:r>
              <a:rPr lang="en-US" sz="1200" dirty="0">
                <a:solidFill>
                  <a:srgbClr val="EAF0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l'Algérie est inscrite sur la liste des juridictions sous surveillance renforcée du GAFI (« liste grise »). Renforcement attendu des contrôles des professions assujetties.</a:t>
            </a:r>
            <a:endParaRPr lang="en-US" sz="1200" dirty="0"/>
          </a:p>
        </p:txBody>
      </p:sp>
      <p:sp>
        <p:nvSpPr>
          <p:cNvPr id="21" name="Shape 18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23" name="Text 20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</a:t>
            </a:r>
            <a:endParaRPr lang="en-US" sz="9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LUTTE ANTI-BLANCHIMENT (LBC/FT)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CAC, professionnel assujetti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66928" y="1481328"/>
            <a:ext cx="11057839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Depuis l'ordonnance 12-02, le commissaire aux comptes est expressément reconnu comme professionnel assujetti. Obligations spécifiques :</a:t>
            </a:r>
            <a:endParaRPr lang="en-US" sz="1250" dirty="0"/>
          </a:p>
        </p:txBody>
      </p:sp>
      <p:sp>
        <p:nvSpPr>
          <p:cNvPr id="6" name="Text 4"/>
          <p:cNvSpPr/>
          <p:nvPr/>
        </p:nvSpPr>
        <p:spPr>
          <a:xfrm>
            <a:off x="566928" y="2011680"/>
            <a:ext cx="11057839" cy="3931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Évaluation et classification des risques (approche par les risques).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Vigilance à l'égard de la clientèle : identification, connaissance du client et des opérations, bénéficiaire effectif.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Vigilance renforcée pour les clients à risque élevé (notamment PEP).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Déclaration de soupçon à la CTRF en cas de soupçon raisonnable.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Dispositif interne au cabinet (procédures, formation, contrôle interne).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Conservation des documents (durée minimale fixée par la loi 05-01).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Interdiction de divulgation au client de la déclaration (« tipping-off »).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46</a:t>
            </a:r>
            <a:endParaRPr lang="en-US" sz="90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LUTTE ANTI-BLANCHIMENT (LBC/FT)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Cellule de Traitement du Renseignement Financier (CTRF)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481328"/>
            <a:ext cx="5349240" cy="45262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66928" y="1481328"/>
            <a:ext cx="5349240" cy="621792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481328"/>
            <a:ext cx="4892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Trois missions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41248" y="2258568"/>
            <a:ext cx="48006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Réception et traitement des déclarations de soupçon des professionnels assujettis.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Analyse opérationnelle des flux suspects, en lien avec les services de renseignement et la justice.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Coopération internationale (Groupe Egmont des cellules de renseignement financier).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6281928" y="1481328"/>
            <a:ext cx="5349240" cy="45262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281928" y="1481328"/>
            <a:ext cx="5349240" cy="621792"/>
          </a:xfrm>
          <a:prstGeom prst="rect">
            <a:avLst/>
          </a:prstGeom>
          <a:solidFill>
            <a:srgbClr val="00A3A1"/>
          </a:solidFill>
          <a:ln/>
        </p:spPr>
      </p:sp>
      <p:sp>
        <p:nvSpPr>
          <p:cNvPr id="11" name="Text 9"/>
          <p:cNvSpPr/>
          <p:nvPr/>
        </p:nvSpPr>
        <p:spPr>
          <a:xfrm>
            <a:off x="6537960" y="1481328"/>
            <a:ext cx="4892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Protection du déclarant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556248" y="2258568"/>
            <a:ext cx="48006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 de poursuite pour violation du secret professionnel.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Responsabilité civile et pénale exonérée (sauf collusion frauduleuse).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Protection essentielle : elle libère le CAC de la tension entre secret et signalement.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47</a:t>
            </a:r>
            <a:endParaRPr lang="en-US" sz="900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LUTTE ANTI-BLANCHIMENT (LBC/FT)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Approche par les risques — trois niveaux</a:t>
            </a:r>
            <a:endParaRPr lang="en-US" sz="2500" dirty="0"/>
          </a:p>
        </p:txBody>
      </p:sp>
      <p:graphicFrame>
        <p:nvGraphicFramePr>
          <p:cNvPr id="5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66928" y="1691640"/>
          <a:ext cx="11057839" cy="914400"/>
        </p:xfrm>
        <a:graphic>
          <a:graphicData uri="http://schemas.openxmlformats.org/drawingml/2006/table">
            <a:tbl>
              <a:tblPr/>
              <a:tblGrid>
                <a:gridCol w="1371600"/>
                <a:gridCol w="4937760"/>
                <a:gridCol w="4748479"/>
              </a:tblGrid>
              <a:tr h="10058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Niveau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8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Indicateurs typiques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8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Mesures de vigilance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8D"/>
                    </a:solidFill>
                  </a:tcPr>
                </a:tc>
              </a:tr>
              <a:tr h="10058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338D"/>
                          </a:solidFill>
                        </a:rPr>
                        <a:t>Faible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Droit commun, secteur peu exposé, BE transparents, opérations simples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Vigilance standard : KYC documenté, suivi périodique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058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338D"/>
                          </a:solidFill>
                        </a:rPr>
                        <a:t>Standard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Secteur à risque modéré, holdings, présence ponctuelle en zone à fiscalité privilégiée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Vigilance renforcée : justifications des flux, revue annuelle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</a:tr>
              <a:tr h="10058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338D"/>
                          </a:solidFill>
                        </a:rPr>
                        <a:t>Élevé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Secteur très exposé, capital opaque, espèces, PEP, pays sous sanctions / listes GAFI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Vigilance renforcée : tous les BE, justification systématique, autorisation de la direction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8" name="Text 5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</a:t>
            </a:r>
            <a:endParaRPr lang="en-US" sz="900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LUTTE ANTI-BLANCHIMENT (LBC/FT)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Identification du bénéficiaire effectif (BE)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554480"/>
            <a:ext cx="3383280" cy="1920240"/>
          </a:xfrm>
          <a:prstGeom prst="rect">
            <a:avLst/>
          </a:prstGeom>
          <a:solidFill>
            <a:srgbClr val="00338D"/>
          </a:solidFill>
          <a:ln/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66928" y="1691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&gt; 25 %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566928" y="2606040"/>
            <a:ext cx="3383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D6E0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 capital ou des droits de vote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224528" y="1554480"/>
            <a:ext cx="7400239" cy="443484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224528" y="1554480"/>
            <a:ext cx="7400239" cy="621792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10" name="Text 8"/>
          <p:cNvSpPr/>
          <p:nvPr/>
        </p:nvSpPr>
        <p:spPr>
          <a:xfrm>
            <a:off x="4480560" y="1554480"/>
            <a:ext cx="6943039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Critères d'identification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498848" y="2331720"/>
            <a:ext cx="6851599" cy="3520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Détention : personne physique détenant in fine plus de 25 % du capital ou des droits de vote, directement ou indirectement.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Contrôle : personne exerçant un contrôle par d'autres moyens (clauses statutaires, pactes, droits de nomination).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Subsidiaire : à défaut, le dirigeant principal est considéré comme BE.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Documentation : chaîne de détention, registre des actionnaires, statuts, pactes — à renouveler à chaque changement significatif.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66928" y="3703320"/>
            <a:ext cx="3383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Obligation majeure introduite par l'ordonnance 12-02 et renforcée par les évolutions récentes.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49</a:t>
            </a:r>
            <a:endParaRPr lang="en-US" sz="900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LUTTE ANTI-BLANCHIMENT (LBC/FT)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PEP et déclaration de soupçon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481328"/>
            <a:ext cx="5349240" cy="45262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66928" y="1481328"/>
            <a:ext cx="5349240" cy="621792"/>
          </a:xfrm>
          <a:prstGeom prst="rect">
            <a:avLst/>
          </a:prstGeom>
          <a:solidFill>
            <a:srgbClr val="6E2585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481328"/>
            <a:ext cx="4892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Personnes politiquement exposées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41248" y="2258568"/>
            <a:ext cx="48006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Fonctions publiques de haut niveau + famille proche et associés étroits.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Risque présumé élevé (corruption, abus de fonction).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Vigilance renforcée systématique + autorisation préalable de la direction du cabinet.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Vérification de l'origine des fonds et du patrimoine ; suivi rapproché.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281928" y="1481328"/>
            <a:ext cx="5349240" cy="45262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281928" y="1481328"/>
            <a:ext cx="5349240" cy="621792"/>
          </a:xfrm>
          <a:prstGeom prst="rect">
            <a:avLst/>
          </a:prstGeom>
          <a:solidFill>
            <a:srgbClr val="C6007E"/>
          </a:solidFill>
          <a:ln/>
        </p:spPr>
      </p:sp>
      <p:sp>
        <p:nvSpPr>
          <p:cNvPr id="11" name="Text 9"/>
          <p:cNvSpPr/>
          <p:nvPr/>
        </p:nvSpPr>
        <p:spPr>
          <a:xfrm>
            <a:off x="6537960" y="1481328"/>
            <a:ext cx="4892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Déclaration de soupçon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556248" y="2258568"/>
            <a:ext cx="48006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Obligatoire dès que les critères de soupçon raisonnable sont réunis.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Confidentielle : jamais révélée au client (tipping-off, sanction pénale).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Protectrice : le déclarant de bonne foi est exonéré (civil et pénal).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Transmise par voie électronique sécurisée à la CTRF ; trace conservée au dossier.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</a:t>
            </a:r>
            <a:endParaRPr lang="en-US" sz="900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8">
    <p:bg>
      <p:bgPr>
        <a:solidFill>
          <a:srgbClr val="071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00A3A1"/>
          </a:solidFill>
          <a:ln/>
        </p:spPr>
      </p:sp>
      <p:sp>
        <p:nvSpPr>
          <p:cNvPr id="3" name="Shape 1"/>
          <p:cNvSpPr/>
          <p:nvPr/>
        </p:nvSpPr>
        <p:spPr>
          <a:xfrm>
            <a:off x="9448495" y="4846320"/>
            <a:ext cx="566928" cy="566928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4" name="Shape 2"/>
          <p:cNvSpPr/>
          <p:nvPr/>
        </p:nvSpPr>
        <p:spPr>
          <a:xfrm>
            <a:off x="9760306" y="4948367"/>
            <a:ext cx="566928" cy="566928"/>
          </a:xfrm>
          <a:prstGeom prst="rect">
            <a:avLst/>
          </a:prstGeom>
          <a:solidFill>
            <a:srgbClr val="0091DA">
              <a:alpha val="7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10072116" y="5050414"/>
            <a:ext cx="566928" cy="566928"/>
          </a:xfrm>
          <a:prstGeom prst="rect">
            <a:avLst/>
          </a:prstGeom>
          <a:solidFill>
            <a:srgbClr val="00A3A1">
              <a:alpha val="65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566928" y="1280160"/>
            <a:ext cx="3657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0" b="1" dirty="0">
                <a:solidFill>
                  <a:srgbClr val="1330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0" dirty="0"/>
          </a:p>
        </p:txBody>
      </p:sp>
      <p:sp>
        <p:nvSpPr>
          <p:cNvPr id="7" name="Shape 5"/>
          <p:cNvSpPr/>
          <p:nvPr/>
        </p:nvSpPr>
        <p:spPr>
          <a:xfrm>
            <a:off x="612648" y="3200400"/>
            <a:ext cx="868680" cy="868680"/>
          </a:xfrm>
          <a:prstGeom prst="ellipse">
            <a:avLst/>
          </a:prstGeom>
          <a:solidFill>
            <a:srgbClr val="1E49E2"/>
          </a:solidFill>
          <a:ln/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3410712"/>
            <a:ext cx="448056" cy="448056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709928" y="3264408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00A3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 DE SYNTHÈSE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1709928" y="361188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SARL EL-ATLAS DISTRIBUTION</a:t>
            </a:r>
            <a:endParaRPr lang="en-US" sz="3200" dirty="0"/>
          </a:p>
        </p:txBody>
      </p:sp>
      <p:sp>
        <p:nvSpPr>
          <p:cNvPr id="11" name="Text 8"/>
          <p:cNvSpPr/>
          <p:nvPr/>
        </p:nvSpPr>
        <p:spPr>
          <a:xfrm>
            <a:off x="1709928" y="4663440"/>
            <a:ext cx="9875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FC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Épreuve de transfert : menaces, sauvegardes, note d'acceptation, lettre de mission et risque LBC/FT.</a:t>
            </a:r>
            <a:endParaRPr lang="en-US" sz="1400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 DE SYNTHÈSE — EL-ATLAS DISTRIBUTION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Énoncé du cas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481328"/>
            <a:ext cx="5349240" cy="45262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66928" y="1481328"/>
            <a:ext cx="5349240" cy="621792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481328"/>
            <a:ext cx="4892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Contexte &amp; liens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41248" y="2258568"/>
            <a:ext cx="48006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Cabinet ALGER AUDIT (3 associés CNCC, 8 collaborateurs, Hydra).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SARL EL-ATLAS (distribution agroalimentaire, Blida) : CA 380 M DA, bilan 220 M DA, 65 salariés → assujettie (CA &gt; 10 M DA).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M. Kaci (associé) a réalisé une mission d'expertise (recapitalisation) l'an dernier.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neveu de M. Kaci est comptable salarié chez le client.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DAF (M. Bouzid) est un ancien collaborateur du cabinet (parti il y a 2 ans).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6281928" y="1481328"/>
            <a:ext cx="5349240" cy="45262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281928" y="1481328"/>
            <a:ext cx="5349240" cy="621792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11" name="Text 9"/>
          <p:cNvSpPr/>
          <p:nvPr/>
        </p:nvSpPr>
        <p:spPr>
          <a:xfrm>
            <a:off x="6537960" y="1481328"/>
            <a:ext cx="4892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Profil de risque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556248" y="2258568"/>
            <a:ext cx="48006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Contentieux fiscaux (TAP, TVA) ≈ 18 M DA.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Changement de gérant il y a 8 mois.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≈ 15 % du CA en espèces (clients de la wilaya de Médéa).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Recapitalisation récente (origine des fonds à investiguer).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51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PRÉSENTATION DE LA JOURNÉE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Compétences visées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481328"/>
            <a:ext cx="3442106" cy="45262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66928" y="1481328"/>
            <a:ext cx="3442106" cy="822960"/>
          </a:xfrm>
          <a:prstGeom prst="rect">
            <a:avLst/>
          </a:prstGeom>
          <a:solidFill>
            <a:srgbClr val="00338D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1248" y="1709928"/>
            <a:ext cx="365760" cy="3657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344168" y="1481328"/>
            <a:ext cx="252770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Connaissances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859536" y="2487168"/>
            <a:ext cx="2875178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Architecture de la profession (CNC, CNCC, ONEC, ONCA)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 du référentiel NAA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Code de déontologie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Dispositions de la NAA 210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Dispositif LBC/FT algérien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4374794" y="1481328"/>
            <a:ext cx="3442106" cy="45262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374794" y="1481328"/>
            <a:ext cx="3442106" cy="822960"/>
          </a:xfrm>
          <a:prstGeom prst="rect">
            <a:avLst/>
          </a:prstGeom>
          <a:solidFill>
            <a:srgbClr val="1E49E2"/>
          </a:solidFill>
          <a:ln/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9114" y="1709928"/>
            <a:ext cx="365760" cy="36576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152034" y="1481328"/>
            <a:ext cx="252770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Savoir-faire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4667402" y="2487168"/>
            <a:ext cx="2875178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Analyse d'acceptation documentée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Qualifier les menaces déontologiques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Construire un kit de veille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Évaluer un risque LBC/FT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Rédiger une lettre de mission conforme</a:t>
            </a:r>
            <a:endParaRPr lang="en-US" sz="1200" dirty="0"/>
          </a:p>
        </p:txBody>
      </p:sp>
      <p:sp>
        <p:nvSpPr>
          <p:cNvPr id="15" name="Shape 11"/>
          <p:cNvSpPr/>
          <p:nvPr/>
        </p:nvSpPr>
        <p:spPr>
          <a:xfrm>
            <a:off x="8182661" y="1481328"/>
            <a:ext cx="3442106" cy="45262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8182661" y="1481328"/>
            <a:ext cx="3442106" cy="822960"/>
          </a:xfrm>
          <a:prstGeom prst="rect">
            <a:avLst/>
          </a:prstGeom>
          <a:solidFill>
            <a:srgbClr val="00A3A1"/>
          </a:solidFill>
          <a:ln/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56981" y="1709928"/>
            <a:ext cx="365760" cy="36576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8959901" y="1481328"/>
            <a:ext cx="252770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Savoir-être</a:t>
            </a:r>
            <a:endParaRPr lang="en-US" sz="1600" dirty="0"/>
          </a:p>
        </p:txBody>
      </p:sp>
      <p:sp>
        <p:nvSpPr>
          <p:cNvPr id="19" name="Text 14"/>
          <p:cNvSpPr/>
          <p:nvPr/>
        </p:nvSpPr>
        <p:spPr>
          <a:xfrm>
            <a:off x="8475269" y="2487168"/>
            <a:ext cx="2875178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Jugement professionnel rigoureux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Esprit critique (scepticisme)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Responsabilité civile, pénale, disciplinaire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Indépendance d'esprit et d'apparence</a:t>
            </a:r>
            <a:endParaRPr lang="en-US" sz="1200" dirty="0"/>
          </a:p>
        </p:txBody>
      </p:sp>
      <p:sp>
        <p:nvSpPr>
          <p:cNvPr id="20" name="Shape 15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21" name="Text 16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22" name="Text 17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 DE SYNTHÈSE — CORRIGÉ Q1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Cartographie des menaces déontologiques</a:t>
            </a:r>
            <a:endParaRPr lang="en-US" sz="2500" dirty="0"/>
          </a:p>
        </p:txBody>
      </p:sp>
      <p:graphicFrame>
        <p:nvGraphicFramePr>
          <p:cNvPr id="6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66928" y="1554480"/>
          <a:ext cx="11057839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1828800"/>
                <a:gridCol w="5937199"/>
                <a:gridCol w="1188720"/>
              </a:tblGrid>
              <a:tr h="6400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Menace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8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Catégorie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8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Fait générateur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8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Intensité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8D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338D"/>
                          </a:solidFill>
                        </a:rPr>
                        <a:t>Auto-révision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Self-review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Mission d'expertise (recapitalisation) par M. Kaci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Élevée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338D"/>
                          </a:solidFill>
                        </a:rPr>
                        <a:t>Liens familiaux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Familiarité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Neveu de M. Kaci, comptable au service audité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Élevée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338D"/>
                          </a:solidFill>
                        </a:rPr>
                        <a:t>Ancien collaborateur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Familiarité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M. Bouzid, DAF, parti il y a 2 ans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Moyenne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338D"/>
                          </a:solidFill>
                        </a:rPr>
                        <a:t>Intérêt personnel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Self-interest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1ʳᵉ mission : orientation commerciale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0242E"/>
                          </a:solidFill>
                        </a:rPr>
                        <a:t>Faible à moy.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566928" y="4572000"/>
            <a:ext cx="11057839" cy="1325880"/>
          </a:xfrm>
          <a:prstGeom prst="rect">
            <a:avLst/>
          </a:prstGeom>
          <a:solidFill>
            <a:srgbClr val="F4F6FB"/>
          </a:solidFill>
          <a:ln w="12700">
            <a:solidFill>
              <a:srgbClr val="1E49E2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566928" y="4572000"/>
            <a:ext cx="91440" cy="1325880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8" name="Text 5"/>
          <p:cNvSpPr/>
          <p:nvPr/>
        </p:nvSpPr>
        <p:spPr>
          <a:xfrm>
            <a:off x="886968" y="4572000"/>
            <a:ext cx="10509199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Lecture d'ensemble.  </a:t>
            </a:r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Apprécier les menaces de manière agrégée. Le cumul d'une auto-révision avérée et d'un lien familial direct dans le service comptabilité crée une situation d'incompatibilité quasi-objective (loi 10-01) et compromet l'indépendance d'apparence.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11" name="Text 8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52</a:t>
            </a:r>
            <a:endParaRPr lang="en-US" sz="900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 DE SYNTHÈSE — CORRIGÉ Q2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Sauvegardes ou refus du mandat</a:t>
            </a:r>
            <a:endParaRPr lang="en-US" sz="2500" dirty="0"/>
          </a:p>
        </p:txBody>
      </p:sp>
      <p:graphicFrame>
        <p:nvGraphicFramePr>
          <p:cNvPr id="6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66928" y="1554480"/>
          <a:ext cx="11057839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57439"/>
              </a:tblGrid>
              <a:tr h="6858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Menace</a:t>
                      </a:r>
                      <a:endParaRPr lang="en-US" sz="12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8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Conclusion opérationnelle</a:t>
                      </a:r>
                      <a:endParaRPr lang="en-US" sz="12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8D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00338D"/>
                          </a:solidFill>
                        </a:rPr>
                        <a:t>Auto-révision (M. Kaci)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20242E"/>
                          </a:solidFill>
                        </a:rPr>
                        <a:t>Aucune sauvegarde efficace → REFUS (ou exclusion totale de M. Kaci + délai significatif)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00338D"/>
                          </a:solidFill>
                        </a:rPr>
                        <a:t>Lien familial (neveu)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20242E"/>
                          </a:solidFill>
                        </a:rPr>
                        <a:t>Incompatibilité légale → REFUS, sauf cessation préalable des fonctions du neveu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00338D"/>
                          </a:solidFill>
                        </a:rPr>
                        <a:t>Ancien collaborateur (DAF)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20242E"/>
                          </a:solidFill>
                        </a:rPr>
                        <a:t>Délai de viduité écoulé (≥ 2 ans) : sauvegardes suffisantes (revue indépendante)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00338D"/>
                          </a:solidFill>
                        </a:rPr>
                        <a:t>Intérêt personnel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20242E"/>
                          </a:solidFill>
                        </a:rPr>
                        <a:t>Encadrement des honoraires, plafonnement du poids du client : suffisant</a:t>
                      </a:r>
                      <a:endParaRPr lang="en-US" sz="11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566928" y="4617720"/>
            <a:ext cx="11057839" cy="1325880"/>
          </a:xfrm>
          <a:prstGeom prst="rect">
            <a:avLst/>
          </a:prstGeom>
          <a:solidFill>
            <a:srgbClr val="FBE9F2"/>
          </a:solidFill>
          <a:ln w="12700">
            <a:solidFill>
              <a:srgbClr val="C6007E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566928" y="4617720"/>
            <a:ext cx="91440" cy="1325880"/>
          </a:xfrm>
          <a:prstGeom prst="rect">
            <a:avLst/>
          </a:prstGeom>
          <a:solidFill>
            <a:srgbClr val="C6007E"/>
          </a:solidFill>
          <a:ln/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5074920"/>
            <a:ext cx="411480" cy="4114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435608" y="4617720"/>
            <a:ext cx="9960559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C600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Conclusion d'ensemble.  </a:t>
            </a:r>
            <a:pPr indent="0" marL="0">
              <a:buNone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cumul auto-révision élevée + incompatibilité familiale légale conduit au REFUS du mandat dans la configuration actuelle. Décision tracée au dossier « mandats refusés » (NAGQ 1).</a:t>
            </a:r>
            <a:endParaRPr lang="en-US" sz="1150" dirty="0"/>
          </a:p>
        </p:txBody>
      </p:sp>
      <p:sp>
        <p:nvSpPr>
          <p:cNvPr id="10" name="Shape 6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11" name="Text 7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12" name="Text 8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53</a:t>
            </a:r>
            <a:endParaRPr lang="en-US" sz="900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 DE SYNTHÈSE — CORRIGÉ Q3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Trame de la note d'acceptation (NAA 210)</a:t>
            </a:r>
            <a:endParaRPr lang="en-US" sz="2500" dirty="0"/>
          </a:p>
        </p:txBody>
      </p:sp>
      <p:graphicFrame>
        <p:nvGraphicFramePr>
          <p:cNvPr id="6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66928" y="1554480"/>
          <a:ext cx="11057839" cy="914400"/>
        </p:xfrm>
        <a:graphic>
          <a:graphicData uri="http://schemas.openxmlformats.org/drawingml/2006/table">
            <a:tbl>
              <a:tblPr/>
              <a:tblGrid>
                <a:gridCol w="3291840"/>
                <a:gridCol w="7765999"/>
              </a:tblGrid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Rubrique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8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Contenu attendu</a:t>
                      </a:r>
                      <a:endParaRPr lang="en-US" sz="11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8D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00338D"/>
                          </a:solidFill>
                        </a:rPr>
                        <a:t>1. Identification du prospect</a:t>
                      </a:r>
                      <a:endParaRPr lang="en-US" sz="10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0242E"/>
                          </a:solidFill>
                        </a:rPr>
                        <a:t>Dénomination, forme (SARL), siège (Blida), capital, NIF/NIS, RC, gérant, actionnariat</a:t>
                      </a:r>
                      <a:endParaRPr lang="en-US" sz="10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00338D"/>
                          </a:solidFill>
                        </a:rPr>
                        <a:t>2. Préconditions (NAA 210 §6)</a:t>
                      </a:r>
                      <a:endParaRPr lang="en-US" sz="10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0242E"/>
                          </a:solidFill>
                        </a:rPr>
                        <a:t>SCF acceptable ; engagement écrit de la direction (comptes, contrôle interne, accès)</a:t>
                      </a:r>
                      <a:endParaRPr lang="en-US" sz="10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00338D"/>
                          </a:solidFill>
                        </a:rPr>
                        <a:t>3. Connaissance &amp; intégrité</a:t>
                      </a:r>
                      <a:endParaRPr lang="en-US" sz="10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0242E"/>
                          </a:solidFill>
                        </a:rPr>
                        <a:t>Activité, interlocuteurs, antécédents du gérant nouvellement nommé</a:t>
                      </a:r>
                      <a:endParaRPr lang="en-US" sz="10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00338D"/>
                          </a:solidFill>
                        </a:rPr>
                        <a:t>4. Indépendance / déontologie</a:t>
                      </a:r>
                      <a:endParaRPr lang="en-US" sz="10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0242E"/>
                          </a:solidFill>
                        </a:rPr>
                        <a:t>Cartographie des liens — RUBRIQUE CENTRALE ici (auto-révision, neveu, DAF)</a:t>
                      </a:r>
                      <a:endParaRPr lang="en-US" sz="10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00338D"/>
                          </a:solidFill>
                        </a:rPr>
                        <a:t>5. Compétences &amp; ressources</a:t>
                      </a:r>
                      <a:endParaRPr lang="en-US" sz="10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0242E"/>
                          </a:solidFill>
                        </a:rPr>
                        <a:t>Disponibilité, compétences sectorielles, gestion du risque espèces</a:t>
                      </a:r>
                      <a:endParaRPr lang="en-US" sz="10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00338D"/>
                          </a:solidFill>
                        </a:rPr>
                        <a:t>6. Risque LBC/FT</a:t>
                      </a:r>
                      <a:endParaRPr lang="en-US" sz="10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0242E"/>
                          </a:solidFill>
                        </a:rPr>
                        <a:t>Facteurs : espèces, changement de gérant, contentieux → niveau de vigilance</a:t>
                      </a:r>
                      <a:endParaRPr lang="en-US" sz="10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00338D"/>
                          </a:solidFill>
                        </a:rPr>
                        <a:t>7. Honoraires</a:t>
                      </a:r>
                      <a:endParaRPr lang="en-US" sz="10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0242E"/>
                          </a:solidFill>
                        </a:rPr>
                        <a:t>Budget, barème CNCC, indépendance financière</a:t>
                      </a:r>
                      <a:endParaRPr lang="en-US" sz="10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00338D"/>
                          </a:solidFill>
                        </a:rPr>
                        <a:t>8. Décision motivée</a:t>
                      </a:r>
                      <a:endParaRPr lang="en-US" sz="10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0242E"/>
                          </a:solidFill>
                        </a:rPr>
                        <a:t>Acceptation / conditions / refus + visa associé + revue qualité (NAGQ 1)</a:t>
                      </a:r>
                      <a:endParaRPr lang="en-US" sz="10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8" name="Text 5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54</a:t>
            </a:r>
            <a:endParaRPr lang="en-US" sz="900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 DE SYNTHÈSE — CORRIGÉ Q4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Lettre de mission et durée du mandat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66928" y="1463040"/>
            <a:ext cx="11057839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Hypothèse pédagogique : sauvegardes ayant permis l'acceptation (le corrigé Q2 conclut au refus).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66928" y="1874520"/>
            <a:ext cx="5349240" cy="365760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66928" y="1874520"/>
            <a:ext cx="5349240" cy="621792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8" name="Text 6"/>
          <p:cNvSpPr/>
          <p:nvPr/>
        </p:nvSpPr>
        <p:spPr>
          <a:xfrm>
            <a:off x="822960" y="1874520"/>
            <a:ext cx="4892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Mentions clés (NAA 210)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841248" y="2651760"/>
            <a:ext cx="48006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Certification des états financiers (SCF) + rapport spécial sur les conventions réglementées.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Référentiel d'audit : NAA, Code de déontologie, décret 11-202.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Périmètre : entité unique ; attention TAP/TVA, stocks, ventes en espèces.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Calendrier, honoraires (barème CNCC), communication à la gouvernance (NAA 260).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6281928" y="1874520"/>
            <a:ext cx="5349240" cy="3657600"/>
          </a:xfrm>
          <a:prstGeom prst="rect">
            <a:avLst/>
          </a:prstGeom>
          <a:solidFill>
            <a:srgbClr val="00338D"/>
          </a:solidFill>
          <a:ln/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556248" y="2103120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A3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Durée du mandat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556248" y="2560320"/>
            <a:ext cx="4846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3 </a:t>
            </a:r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exercices  </a:t>
            </a:r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× 1</a:t>
            </a:r>
            <a:pPr indent="0" marL="0">
              <a:buNone/>
            </a:pPr>
            <a:r>
              <a:rPr lang="en-US" sz="1300" dirty="0">
                <a:solidFill>
                  <a:srgbClr val="D6E0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 renouvellement</a:t>
            </a:r>
            <a:endParaRPr lang="en-US" sz="4000" dirty="0"/>
          </a:p>
        </p:txBody>
      </p:sp>
      <p:sp>
        <p:nvSpPr>
          <p:cNvPr id="13" name="Text 11"/>
          <p:cNvSpPr/>
          <p:nvPr/>
        </p:nvSpPr>
        <p:spPr>
          <a:xfrm>
            <a:off x="6556248" y="3429000"/>
            <a:ext cx="4846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b="1" dirty="0">
                <a:solidFill>
                  <a:srgbClr val="00A3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Article 27 de la loi 10-01.  </a:t>
            </a:r>
            <a:pPr indent="0" marL="0">
              <a:buNone/>
            </a:pPr>
            <a:r>
              <a:rPr lang="en-US" sz="1150" dirty="0">
                <a:solidFill>
                  <a:srgbClr val="EAF0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Mandat conféré pour N, N+1, N+2. Rotation obligatoire au-delà de deux mandats consécutifs. Disposition d'ordre public. Désignation par l'AGO ; modalités du décret 11-32 (cahier des charges, information CNCC).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55</a:t>
            </a:r>
            <a:endParaRPr lang="en-US" sz="900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 DE SYNTHÈSE — CORRIGÉ Q5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Risque LBC/FT et diligences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554480"/>
            <a:ext cx="3017520" cy="1280160"/>
          </a:xfrm>
          <a:prstGeom prst="rect">
            <a:avLst/>
          </a:prstGeom>
          <a:solidFill>
            <a:srgbClr val="C6007E"/>
          </a:solidFill>
          <a:ln/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66928" y="1554480"/>
            <a:ext cx="30175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Risque ÉLEVÉ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858768" y="1517904"/>
            <a:ext cx="7765999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Facteurs : espèces (≈ 15 % du CA, wilaya de Médéa), contentieux fiscaux (18 M DA), changement de gérant, recapitalisation.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566928" y="3017520"/>
            <a:ext cx="534604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2D9E6"/>
            </a:solidFill>
            <a:prstDash val="solid"/>
          </a:ln>
        </p:spPr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3264408"/>
            <a:ext cx="329184" cy="329184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170432" y="3017520"/>
            <a:ext cx="4614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Identifier le bénéficiaire effectif (chaîne de détention, &gt; 25 %).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6278728" y="3017520"/>
            <a:ext cx="5346040" cy="822960"/>
          </a:xfrm>
          <a:prstGeom prst="rect">
            <a:avLst/>
          </a:prstGeom>
          <a:solidFill>
            <a:srgbClr val="F7F9FC"/>
          </a:solidFill>
          <a:ln w="12700">
            <a:solidFill>
              <a:srgbClr val="D2D9E6"/>
            </a:solidFill>
            <a:prstDash val="solid"/>
          </a:ln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3320" y="3264408"/>
            <a:ext cx="329184" cy="329184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6882232" y="3017520"/>
            <a:ext cx="4614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Vérifier l'identité du nouveau gérant ; statut PEP (nationale / étrangère).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566928" y="3950208"/>
            <a:ext cx="534604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2D9E6"/>
            </a:solidFill>
            <a:prstDash val="solid"/>
          </a:ln>
        </p:spPr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4197096"/>
            <a:ext cx="329184" cy="329184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170432" y="3950208"/>
            <a:ext cx="4614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Documenter l'origine des fonds de la recapitalisation.</a:t>
            </a:r>
            <a:endParaRPr lang="en-US" sz="1100" dirty="0"/>
          </a:p>
        </p:txBody>
      </p:sp>
      <p:sp>
        <p:nvSpPr>
          <p:cNvPr id="17" name="Shape 12"/>
          <p:cNvSpPr/>
          <p:nvPr/>
        </p:nvSpPr>
        <p:spPr>
          <a:xfrm>
            <a:off x="6278728" y="3950208"/>
            <a:ext cx="5346040" cy="822960"/>
          </a:xfrm>
          <a:prstGeom prst="rect">
            <a:avLst/>
          </a:prstGeom>
          <a:solidFill>
            <a:srgbClr val="F7F9FC"/>
          </a:solidFill>
          <a:ln w="12700">
            <a:solidFill>
              <a:srgbClr val="D2D9E6"/>
            </a:solidFill>
            <a:prstDash val="solid"/>
          </a:ln>
        </p:spPr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43320" y="4197096"/>
            <a:ext cx="329184" cy="329184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6882232" y="3950208"/>
            <a:ext cx="4614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Analyser les flux espèces (volume, clients, justification commerciale).</a:t>
            </a:r>
            <a:endParaRPr lang="en-US" sz="1100" dirty="0"/>
          </a:p>
        </p:txBody>
      </p:sp>
      <p:sp>
        <p:nvSpPr>
          <p:cNvPr id="20" name="Shape 14"/>
          <p:cNvSpPr/>
          <p:nvPr/>
        </p:nvSpPr>
        <p:spPr>
          <a:xfrm>
            <a:off x="566928" y="4882896"/>
            <a:ext cx="534604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2D9E6"/>
            </a:solidFill>
            <a:prstDash val="solid"/>
          </a:ln>
        </p:spPr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5129784"/>
            <a:ext cx="329184" cy="329184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1170432" y="4882896"/>
            <a:ext cx="4614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Surveillance continue : flag des transactions ≥ 1 M DA ; point trimestriel.</a:t>
            </a:r>
            <a:endParaRPr lang="en-US" sz="1100" dirty="0"/>
          </a:p>
        </p:txBody>
      </p:sp>
      <p:sp>
        <p:nvSpPr>
          <p:cNvPr id="23" name="Shape 16"/>
          <p:cNvSpPr/>
          <p:nvPr/>
        </p:nvSpPr>
        <p:spPr>
          <a:xfrm>
            <a:off x="6278728" y="4882896"/>
            <a:ext cx="5346040" cy="822960"/>
          </a:xfrm>
          <a:prstGeom prst="rect">
            <a:avLst/>
          </a:prstGeom>
          <a:solidFill>
            <a:srgbClr val="F7F9FC"/>
          </a:solidFill>
          <a:ln w="12700">
            <a:solidFill>
              <a:srgbClr val="D2D9E6"/>
            </a:solidFill>
            <a:prstDash val="solid"/>
          </a:ln>
        </p:spPr>
      </p:sp>
      <p:pic>
        <p:nvPicPr>
          <p:cNvPr id="24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43320" y="5129784"/>
            <a:ext cx="329184" cy="329184"/>
          </a:xfrm>
          <a:prstGeom prst="rect">
            <a:avLst/>
          </a:prstGeom>
        </p:spPr>
      </p:pic>
      <p:sp>
        <p:nvSpPr>
          <p:cNvPr id="25" name="Text 17"/>
          <p:cNvSpPr/>
          <p:nvPr/>
        </p:nvSpPr>
        <p:spPr>
          <a:xfrm>
            <a:off x="6882232" y="4882896"/>
            <a:ext cx="4614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Préparer la déclaration de soupçon (correspondant CTRF) — sans tipping-off.</a:t>
            </a:r>
            <a:endParaRPr lang="en-US" sz="1100" dirty="0"/>
          </a:p>
        </p:txBody>
      </p:sp>
      <p:sp>
        <p:nvSpPr>
          <p:cNvPr id="26" name="Shape 18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27" name="Text 19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28" name="Text 20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56</a:t>
            </a:r>
            <a:endParaRPr lang="en-US" sz="900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5">
    <p:bg>
      <p:bgPr>
        <a:solidFill>
          <a:srgbClr val="071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00A3A1"/>
          </a:solidFill>
          <a:ln/>
        </p:spPr>
      </p:sp>
      <p:sp>
        <p:nvSpPr>
          <p:cNvPr id="3" name="Shape 1"/>
          <p:cNvSpPr/>
          <p:nvPr/>
        </p:nvSpPr>
        <p:spPr>
          <a:xfrm>
            <a:off x="9448495" y="4846320"/>
            <a:ext cx="566928" cy="566928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4" name="Shape 2"/>
          <p:cNvSpPr/>
          <p:nvPr/>
        </p:nvSpPr>
        <p:spPr>
          <a:xfrm>
            <a:off x="9760306" y="4948367"/>
            <a:ext cx="566928" cy="566928"/>
          </a:xfrm>
          <a:prstGeom prst="rect">
            <a:avLst/>
          </a:prstGeom>
          <a:solidFill>
            <a:srgbClr val="0091DA">
              <a:alpha val="7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10072116" y="5050414"/>
            <a:ext cx="566928" cy="566928"/>
          </a:xfrm>
          <a:prstGeom prst="rect">
            <a:avLst/>
          </a:prstGeom>
          <a:solidFill>
            <a:srgbClr val="00A3A1">
              <a:alpha val="65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566928" y="1280160"/>
            <a:ext cx="3657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0" b="1" dirty="0">
                <a:solidFill>
                  <a:srgbClr val="1330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0" dirty="0"/>
          </a:p>
        </p:txBody>
      </p:sp>
      <p:sp>
        <p:nvSpPr>
          <p:cNvPr id="7" name="Shape 5"/>
          <p:cNvSpPr/>
          <p:nvPr/>
        </p:nvSpPr>
        <p:spPr>
          <a:xfrm>
            <a:off x="612648" y="3200400"/>
            <a:ext cx="868680" cy="868680"/>
          </a:xfrm>
          <a:prstGeom prst="ellipse">
            <a:avLst/>
          </a:prstGeom>
          <a:solidFill>
            <a:srgbClr val="1E49E2"/>
          </a:solidFill>
          <a:ln/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3410712"/>
            <a:ext cx="448056" cy="448056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709928" y="3264408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00A3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QUIZZ DE FIN DE JOURNÉE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1709928" y="361188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Quizz d'évaluation — 15 QCM</a:t>
            </a:r>
            <a:endParaRPr lang="en-US" sz="3200" dirty="0"/>
          </a:p>
        </p:txBody>
      </p:sp>
      <p:sp>
        <p:nvSpPr>
          <p:cNvPr id="11" name="Text 8"/>
          <p:cNvSpPr/>
          <p:nvPr/>
        </p:nvSpPr>
        <p:spPr>
          <a:xfrm>
            <a:off x="1709928" y="4663440"/>
            <a:ext cx="9875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FC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 seule réponse exacte par question. Temps indicatif : 15 minutes.</a:t>
            </a:r>
            <a:endParaRPr lang="en-US" sz="1400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QUIZZ DE FIN DE JOURNÉE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Questions 1 à 5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481328"/>
            <a:ext cx="11057839" cy="801014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66928" y="1481328"/>
            <a:ext cx="566928" cy="801014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1481328"/>
            <a:ext cx="566928" cy="8010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298448" y="1536192"/>
            <a:ext cx="10143439" cy="3364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Quelle loi régit les professions EC, CAC et comptable agréé ?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1298448" y="1849795"/>
            <a:ext cx="10143439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A. Loi 05-01   ·   B. Loi 07-11   ·   C. Loi 10-01   ·   D. Loi 91-08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66928" y="2373782"/>
            <a:ext cx="11057839" cy="801014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66928" y="2373782"/>
            <a:ext cx="566928" cy="801014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12" name="Text 10"/>
          <p:cNvSpPr/>
          <p:nvPr/>
        </p:nvSpPr>
        <p:spPr>
          <a:xfrm>
            <a:off x="566928" y="2373782"/>
            <a:ext cx="566928" cy="8010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298448" y="2428646"/>
            <a:ext cx="10143439" cy="3364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SCF est issu de :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1298448" y="2742249"/>
            <a:ext cx="10143439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A. Loi 07-11   ·   B. Loi 10-01   ·   C. Arrêté du 26/07/2008   ·   D. Décret 11-32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566928" y="3266237"/>
            <a:ext cx="11057839" cy="801014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66928" y="3266237"/>
            <a:ext cx="566928" cy="801014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17" name="Text 15"/>
          <p:cNvSpPr/>
          <p:nvPr/>
        </p:nvSpPr>
        <p:spPr>
          <a:xfrm>
            <a:off x="566928" y="3266237"/>
            <a:ext cx="566928" cy="8010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298448" y="3321101"/>
            <a:ext cx="10143439" cy="3364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Durée du mandat du CAC (art. 27 loi 10-01) :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1298448" y="3634703"/>
            <a:ext cx="10143439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A. 1 ex.   ·   B. 3 ex. renouvelable une fois   ·   C. 6 ex.   ·   D. Indéfinie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566928" y="4158691"/>
            <a:ext cx="11057839" cy="801014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" y="4158691"/>
            <a:ext cx="566928" cy="801014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22" name="Text 20"/>
          <p:cNvSpPr/>
          <p:nvPr/>
        </p:nvSpPr>
        <p:spPr>
          <a:xfrm>
            <a:off x="566928" y="4158691"/>
            <a:ext cx="566928" cy="8010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298448" y="4213555"/>
            <a:ext cx="10143439" cy="3364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NAA équivalente à l'ISA 210 traite de :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1298448" y="4527158"/>
            <a:ext cx="10143439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A. Documentation   ·   B. Planification   ·   C. Termes de la mission   ·   D. Risques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66928" y="5051146"/>
            <a:ext cx="11057839" cy="801014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66928" y="5051146"/>
            <a:ext cx="566928" cy="801014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27" name="Text 25"/>
          <p:cNvSpPr/>
          <p:nvPr/>
        </p:nvSpPr>
        <p:spPr>
          <a:xfrm>
            <a:off x="566928" y="5051146"/>
            <a:ext cx="566928" cy="8010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1298448" y="5106010"/>
            <a:ext cx="10143439" cy="3364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Désignation obligatoire de plein droit pour :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1298448" y="5419612"/>
            <a:ext cx="10143439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A. Toutes les EURL   ·   B. Toutes les SARL   ·   C. Toutes les SPA   ·   D. Entités cotées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32" name="Text 30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57</a:t>
            </a:r>
            <a:endParaRPr lang="en-US" sz="900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QUIZZ DE FIN DE JOURNÉE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Questions 6 à 10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481328"/>
            <a:ext cx="11057839" cy="801014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66928" y="1481328"/>
            <a:ext cx="566928" cy="801014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1481328"/>
            <a:ext cx="566928" cy="8010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298448" y="1536192"/>
            <a:ext cx="10143439" cy="3364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Première vague d'adoption des NAA :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1298448" y="1849795"/>
            <a:ext cx="10143439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A. Déc. 002 (4/2/2016)   ·   B. Déc. 150   ·   C. Déc. 23   ·   D. Déc. 77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66928" y="2373782"/>
            <a:ext cx="11057839" cy="801014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66928" y="2373782"/>
            <a:ext cx="566928" cy="801014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12" name="Text 10"/>
          <p:cNvSpPr/>
          <p:nvPr/>
        </p:nvSpPr>
        <p:spPr>
          <a:xfrm>
            <a:off x="566928" y="2373782"/>
            <a:ext cx="566928" cy="8010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298448" y="2428646"/>
            <a:ext cx="10143439" cy="3364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Certifier des écritures que l'on a soi-même préparées :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1298448" y="2742249"/>
            <a:ext cx="10143439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A. Intimidation   ·   B. Familiarité   ·   C. Auto-révision   ·   D. Représentation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566928" y="3266237"/>
            <a:ext cx="11057839" cy="801014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66928" y="3266237"/>
            <a:ext cx="566928" cy="801014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17" name="Text 15"/>
          <p:cNvSpPr/>
          <p:nvPr/>
        </p:nvSpPr>
        <p:spPr>
          <a:xfrm>
            <a:off x="566928" y="3266237"/>
            <a:ext cx="566928" cy="8010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298448" y="3321101"/>
            <a:ext cx="10143439" cy="3364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Seuil de qualification du bénéficiaire effectif :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1298448" y="3634703"/>
            <a:ext cx="10143439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A. 10 %   ·   B. 25 %   ·   C. 50 %   ·   D. Toute détention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566928" y="4158691"/>
            <a:ext cx="11057839" cy="801014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" y="4158691"/>
            <a:ext cx="566928" cy="801014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22" name="Text 20"/>
          <p:cNvSpPr/>
          <p:nvPr/>
        </p:nvSpPr>
        <p:spPr>
          <a:xfrm>
            <a:off x="566928" y="4158691"/>
            <a:ext cx="566928" cy="8010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298448" y="4213555"/>
            <a:ext cx="10143439" cy="3364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CTRF est l'équivalent algérien de :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1298448" y="4527158"/>
            <a:ext cx="10143439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A. TRACFIN   ·   B. FinCEN   ·   C. FCA   ·   D. EUROPOL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66928" y="5051146"/>
            <a:ext cx="11057839" cy="801014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66928" y="5051146"/>
            <a:ext cx="566928" cy="801014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27" name="Text 25"/>
          <p:cNvSpPr/>
          <p:nvPr/>
        </p:nvSpPr>
        <p:spPr>
          <a:xfrm>
            <a:off x="566928" y="5051146"/>
            <a:ext cx="566928" cy="8010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1298448" y="5106010"/>
            <a:ext cx="10143439" cy="3364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« tipping-off » désigne :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1298448" y="5419612"/>
            <a:ext cx="10143439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A. Rémunération variable   ·   B. Divulgation au client d'une déclaration   ·   C. Registre des BE   ·   D. Revue indépendante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32" name="Text 30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58</a:t>
            </a:r>
            <a:endParaRPr lang="en-US" sz="900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QUIZZ DE FIN DE JOURNÉE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Questions 11 à 15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481328"/>
            <a:ext cx="11057839" cy="801014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66928" y="1481328"/>
            <a:ext cx="566928" cy="801014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1481328"/>
            <a:ext cx="566928" cy="8010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298448" y="1536192"/>
            <a:ext cx="10143439" cy="3364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NAGQ 1 traite :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1298448" y="1849795"/>
            <a:ext cx="10143439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A. Du rapport général   ·   B. De la qualité dans les cabinets   ·   C. Du seuil   ·   D. De la fraude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66928" y="2373782"/>
            <a:ext cx="11057839" cy="801014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66928" y="2373782"/>
            <a:ext cx="566928" cy="801014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12" name="Text 10"/>
          <p:cNvSpPr/>
          <p:nvPr/>
        </p:nvSpPr>
        <p:spPr>
          <a:xfrm>
            <a:off x="566928" y="2373782"/>
            <a:ext cx="566928" cy="8010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298448" y="2428646"/>
            <a:ext cx="10143439" cy="3364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Organe disciplinaire compétent pour les CAC :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1298448" y="2742249"/>
            <a:ext cx="10143439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A. Ministère des Finances   ·   B. Conseil de discipline CNCC   ·   C. Cour des comptes   ·   D. IGF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566928" y="3266237"/>
            <a:ext cx="11057839" cy="801014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66928" y="3266237"/>
            <a:ext cx="566928" cy="801014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17" name="Text 15"/>
          <p:cNvSpPr/>
          <p:nvPr/>
        </p:nvSpPr>
        <p:spPr>
          <a:xfrm>
            <a:off x="566928" y="3266237"/>
            <a:ext cx="566928" cy="8010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298448" y="3321101"/>
            <a:ext cx="10143439" cy="3364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loi 05-01 (LBC/FT) a été modifiée par :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1298448" y="3634703"/>
            <a:ext cx="10143439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A. Loi 10-01   ·   B. Ordonnance 12-02   ·   C. Loi 07-11   ·   D. Décret 11-202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566928" y="4158691"/>
            <a:ext cx="11057839" cy="801014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" y="4158691"/>
            <a:ext cx="566928" cy="801014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22" name="Text 20"/>
          <p:cNvSpPr/>
          <p:nvPr/>
        </p:nvSpPr>
        <p:spPr>
          <a:xfrm>
            <a:off x="566928" y="4158691"/>
            <a:ext cx="566928" cy="8010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298448" y="4213555"/>
            <a:ext cx="10143439" cy="3364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décret 11-32 traite :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1298448" y="4527158"/>
            <a:ext cx="10143439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A. Des rapports   ·   B. De la désignation des CAC   ·   C. Du CNC   ·   D. De la CNCC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66928" y="5051146"/>
            <a:ext cx="11057839" cy="801014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66928" y="5051146"/>
            <a:ext cx="566928" cy="801014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27" name="Text 25"/>
          <p:cNvSpPr/>
          <p:nvPr/>
        </p:nvSpPr>
        <p:spPr>
          <a:xfrm>
            <a:off x="566928" y="5051146"/>
            <a:ext cx="566928" cy="8010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1298448" y="5106010"/>
            <a:ext cx="10143439" cy="3364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L'indépendance s'apprécie selon deux dimensions :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1298448" y="5419612"/>
            <a:ext cx="10143439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A. Esprit / financière   ·   B. Technique / commerciale   ·   C. Esprit / apparence   ·   D. Hiérarchique / fonctionnelle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32" name="Text 30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59</a:t>
            </a:r>
            <a:endParaRPr lang="en-US" sz="900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QUIZZ DE FIN DE JOURNÉE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Corrigé commenté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481328"/>
            <a:ext cx="5346040" cy="548640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12648" y="1481328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1069848" y="1600200"/>
            <a:ext cx="310896" cy="310896"/>
          </a:xfrm>
          <a:prstGeom prst="ellipse">
            <a:avLst/>
          </a:prstGeom>
          <a:solidFill>
            <a:srgbClr val="00A3A1"/>
          </a:solidFill>
          <a:ln/>
        </p:spPr>
      </p:sp>
      <p:sp>
        <p:nvSpPr>
          <p:cNvPr id="8" name="Text 6"/>
          <p:cNvSpPr/>
          <p:nvPr/>
        </p:nvSpPr>
        <p:spPr>
          <a:xfrm>
            <a:off x="1069848" y="16002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481328" y="1481328"/>
            <a:ext cx="4340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Loi 10-01 (abroge la loi 91-08)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566928" y="2039112"/>
            <a:ext cx="5346040" cy="548640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12648" y="2039112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1069848" y="2157984"/>
            <a:ext cx="310896" cy="310896"/>
          </a:xfrm>
          <a:prstGeom prst="ellipse">
            <a:avLst/>
          </a:prstGeom>
          <a:solidFill>
            <a:srgbClr val="00A3A1"/>
          </a:solidFill>
          <a:ln/>
        </p:spPr>
      </p:sp>
      <p:sp>
        <p:nvSpPr>
          <p:cNvPr id="13" name="Text 11"/>
          <p:cNvSpPr/>
          <p:nvPr/>
        </p:nvSpPr>
        <p:spPr>
          <a:xfrm>
            <a:off x="1069848" y="215798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481328" y="2039112"/>
            <a:ext cx="4340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Loi 07-11 (arrêté 26/7/2008 = nomenclature)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66928" y="2596896"/>
            <a:ext cx="5346040" cy="548640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12648" y="2596896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1069848" y="2715768"/>
            <a:ext cx="310896" cy="310896"/>
          </a:xfrm>
          <a:prstGeom prst="ellipse">
            <a:avLst/>
          </a:prstGeom>
          <a:solidFill>
            <a:srgbClr val="00A3A1"/>
          </a:solidFill>
          <a:ln/>
        </p:spPr>
      </p:sp>
      <p:sp>
        <p:nvSpPr>
          <p:cNvPr id="18" name="Text 16"/>
          <p:cNvSpPr/>
          <p:nvPr/>
        </p:nvSpPr>
        <p:spPr>
          <a:xfrm>
            <a:off x="1069848" y="271576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1481328" y="2596896"/>
            <a:ext cx="4340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ex., renouvelable une fois (art. 27)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66928" y="3154680"/>
            <a:ext cx="5346040" cy="548640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12648" y="3154680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1069848" y="3273552"/>
            <a:ext cx="310896" cy="310896"/>
          </a:xfrm>
          <a:prstGeom prst="ellipse">
            <a:avLst/>
          </a:prstGeom>
          <a:solidFill>
            <a:srgbClr val="00A3A1"/>
          </a:solidFill>
          <a:ln/>
        </p:spPr>
      </p:sp>
      <p:sp>
        <p:nvSpPr>
          <p:cNvPr id="23" name="Text 21"/>
          <p:cNvSpPr/>
          <p:nvPr/>
        </p:nvSpPr>
        <p:spPr>
          <a:xfrm>
            <a:off x="1069848" y="32735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1481328" y="3154680"/>
            <a:ext cx="4340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Accord sur les termes de la mission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566928" y="3712464"/>
            <a:ext cx="5346040" cy="548640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12648" y="3712464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1069848" y="3831336"/>
            <a:ext cx="310896" cy="310896"/>
          </a:xfrm>
          <a:prstGeom prst="ellipse">
            <a:avLst/>
          </a:prstGeom>
          <a:solidFill>
            <a:srgbClr val="00A3A1"/>
          </a:solidFill>
          <a:ln/>
        </p:spPr>
      </p:sp>
      <p:sp>
        <p:nvSpPr>
          <p:cNvPr id="28" name="Text 26"/>
          <p:cNvSpPr/>
          <p:nvPr/>
        </p:nvSpPr>
        <p:spPr>
          <a:xfrm>
            <a:off x="1069848" y="383133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1481328" y="3712464"/>
            <a:ext cx="4340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Toutes les SPA (art. 715 bis 4 et s.)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566928" y="4270248"/>
            <a:ext cx="5346040" cy="548640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12648" y="4270248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1069848" y="4389120"/>
            <a:ext cx="310896" cy="310896"/>
          </a:xfrm>
          <a:prstGeom prst="ellipse">
            <a:avLst/>
          </a:prstGeom>
          <a:solidFill>
            <a:srgbClr val="00A3A1"/>
          </a:solidFill>
          <a:ln/>
        </p:spPr>
      </p:sp>
      <p:sp>
        <p:nvSpPr>
          <p:cNvPr id="33" name="Text 31"/>
          <p:cNvSpPr/>
          <p:nvPr/>
        </p:nvSpPr>
        <p:spPr>
          <a:xfrm>
            <a:off x="1069848" y="438912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1481328" y="4270248"/>
            <a:ext cx="4340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Décision n° 002 du 4 février 2016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566928" y="4828032"/>
            <a:ext cx="5346040" cy="548640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12648" y="4828032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1069848" y="4946904"/>
            <a:ext cx="310896" cy="310896"/>
          </a:xfrm>
          <a:prstGeom prst="ellipse">
            <a:avLst/>
          </a:prstGeom>
          <a:solidFill>
            <a:srgbClr val="00A3A1"/>
          </a:solidFill>
          <a:ln/>
        </p:spPr>
      </p:sp>
      <p:sp>
        <p:nvSpPr>
          <p:cNvPr id="38" name="Text 36"/>
          <p:cNvSpPr/>
          <p:nvPr/>
        </p:nvSpPr>
        <p:spPr>
          <a:xfrm>
            <a:off x="1069848" y="494690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1481328" y="4828032"/>
            <a:ext cx="4340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Auto-révision (self-review)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566928" y="5385816"/>
            <a:ext cx="5346040" cy="548640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12648" y="5385816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1069848" y="5504688"/>
            <a:ext cx="310896" cy="310896"/>
          </a:xfrm>
          <a:prstGeom prst="ellipse">
            <a:avLst/>
          </a:prstGeom>
          <a:solidFill>
            <a:srgbClr val="00A3A1"/>
          </a:solidFill>
          <a:ln/>
        </p:spPr>
      </p:sp>
      <p:sp>
        <p:nvSpPr>
          <p:cNvPr id="43" name="Text 41"/>
          <p:cNvSpPr/>
          <p:nvPr/>
        </p:nvSpPr>
        <p:spPr>
          <a:xfrm>
            <a:off x="1069848" y="550468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</a:t>
            </a:r>
            <a:endParaRPr lang="en-US" sz="1100" dirty="0"/>
          </a:p>
        </p:txBody>
      </p:sp>
      <p:sp>
        <p:nvSpPr>
          <p:cNvPr id="44" name="Text 42"/>
          <p:cNvSpPr/>
          <p:nvPr/>
        </p:nvSpPr>
        <p:spPr>
          <a:xfrm>
            <a:off x="1481328" y="5385816"/>
            <a:ext cx="4340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25 % (recommandations GAFI 10 et 24)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6278728" y="1481328"/>
            <a:ext cx="5346040" cy="548640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324448" y="1481328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6781648" y="1600200"/>
            <a:ext cx="310896" cy="310896"/>
          </a:xfrm>
          <a:prstGeom prst="ellipse">
            <a:avLst/>
          </a:prstGeom>
          <a:solidFill>
            <a:srgbClr val="00A3A1"/>
          </a:solidFill>
          <a:ln/>
        </p:spPr>
      </p:sp>
      <p:sp>
        <p:nvSpPr>
          <p:cNvPr id="48" name="Text 46"/>
          <p:cNvSpPr/>
          <p:nvPr/>
        </p:nvSpPr>
        <p:spPr>
          <a:xfrm>
            <a:off x="6781648" y="16002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100" dirty="0"/>
          </a:p>
        </p:txBody>
      </p:sp>
      <p:sp>
        <p:nvSpPr>
          <p:cNvPr id="49" name="Text 47"/>
          <p:cNvSpPr/>
          <p:nvPr/>
        </p:nvSpPr>
        <p:spPr>
          <a:xfrm>
            <a:off x="7193128" y="1481328"/>
            <a:ext cx="4340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TRACFIN (CTRF rattachée au MF)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6278728" y="2039112"/>
            <a:ext cx="5346040" cy="548640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6324448" y="2039112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2" name="Shape 50"/>
          <p:cNvSpPr/>
          <p:nvPr/>
        </p:nvSpPr>
        <p:spPr>
          <a:xfrm>
            <a:off x="6781648" y="2157984"/>
            <a:ext cx="310896" cy="310896"/>
          </a:xfrm>
          <a:prstGeom prst="ellipse">
            <a:avLst/>
          </a:prstGeom>
          <a:solidFill>
            <a:srgbClr val="00A3A1"/>
          </a:solidFill>
          <a:ln/>
        </p:spPr>
      </p:sp>
      <p:sp>
        <p:nvSpPr>
          <p:cNvPr id="53" name="Text 51"/>
          <p:cNvSpPr/>
          <p:nvPr/>
        </p:nvSpPr>
        <p:spPr>
          <a:xfrm>
            <a:off x="6781648" y="215798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</a:t>
            </a:r>
            <a:endParaRPr lang="en-US" sz="1100" dirty="0"/>
          </a:p>
        </p:txBody>
      </p:sp>
      <p:sp>
        <p:nvSpPr>
          <p:cNvPr id="54" name="Text 52"/>
          <p:cNvSpPr/>
          <p:nvPr/>
        </p:nvSpPr>
        <p:spPr>
          <a:xfrm>
            <a:off x="7193128" y="2039112"/>
            <a:ext cx="4340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Divulgation au client — infraction pénale</a:t>
            </a:r>
            <a:endParaRPr lang="en-US" sz="1000" dirty="0"/>
          </a:p>
        </p:txBody>
      </p:sp>
      <p:sp>
        <p:nvSpPr>
          <p:cNvPr id="55" name="Shape 53"/>
          <p:cNvSpPr/>
          <p:nvPr/>
        </p:nvSpPr>
        <p:spPr>
          <a:xfrm>
            <a:off x="6278728" y="2596896"/>
            <a:ext cx="5346040" cy="548640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6324448" y="2596896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7" name="Shape 55"/>
          <p:cNvSpPr/>
          <p:nvPr/>
        </p:nvSpPr>
        <p:spPr>
          <a:xfrm>
            <a:off x="6781648" y="2715768"/>
            <a:ext cx="310896" cy="310896"/>
          </a:xfrm>
          <a:prstGeom prst="ellipse">
            <a:avLst/>
          </a:prstGeom>
          <a:solidFill>
            <a:srgbClr val="00A3A1"/>
          </a:solidFill>
          <a:ln/>
        </p:spPr>
      </p:sp>
      <p:sp>
        <p:nvSpPr>
          <p:cNvPr id="58" name="Text 56"/>
          <p:cNvSpPr/>
          <p:nvPr/>
        </p:nvSpPr>
        <p:spPr>
          <a:xfrm>
            <a:off x="6781648" y="271576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</a:t>
            </a:r>
            <a:endParaRPr lang="en-US" sz="1100" dirty="0"/>
          </a:p>
        </p:txBody>
      </p:sp>
      <p:sp>
        <p:nvSpPr>
          <p:cNvPr id="59" name="Text 57"/>
          <p:cNvSpPr/>
          <p:nvPr/>
        </p:nvSpPr>
        <p:spPr>
          <a:xfrm>
            <a:off x="7193128" y="2596896"/>
            <a:ext cx="4340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Gestion de la qualité (≈ ISQM 1)</a:t>
            </a:r>
            <a:endParaRPr lang="en-US" sz="1000" dirty="0"/>
          </a:p>
        </p:txBody>
      </p:sp>
      <p:sp>
        <p:nvSpPr>
          <p:cNvPr id="60" name="Shape 58"/>
          <p:cNvSpPr/>
          <p:nvPr/>
        </p:nvSpPr>
        <p:spPr>
          <a:xfrm>
            <a:off x="6278728" y="3154680"/>
            <a:ext cx="5346040" cy="548640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6324448" y="3154680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2" name="Shape 60"/>
          <p:cNvSpPr/>
          <p:nvPr/>
        </p:nvSpPr>
        <p:spPr>
          <a:xfrm>
            <a:off x="6781648" y="3273552"/>
            <a:ext cx="310896" cy="310896"/>
          </a:xfrm>
          <a:prstGeom prst="ellipse">
            <a:avLst/>
          </a:prstGeom>
          <a:solidFill>
            <a:srgbClr val="00A3A1"/>
          </a:solidFill>
          <a:ln/>
        </p:spPr>
      </p:sp>
      <p:sp>
        <p:nvSpPr>
          <p:cNvPr id="63" name="Text 61"/>
          <p:cNvSpPr/>
          <p:nvPr/>
        </p:nvSpPr>
        <p:spPr>
          <a:xfrm>
            <a:off x="6781648" y="32735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</a:t>
            </a:r>
            <a:endParaRPr lang="en-US" sz="1100" dirty="0"/>
          </a:p>
        </p:txBody>
      </p:sp>
      <p:sp>
        <p:nvSpPr>
          <p:cNvPr id="64" name="Text 62"/>
          <p:cNvSpPr/>
          <p:nvPr/>
        </p:nvSpPr>
        <p:spPr>
          <a:xfrm>
            <a:off x="7193128" y="3154680"/>
            <a:ext cx="4340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Conseil de discipline de la CNCC</a:t>
            </a:r>
            <a:endParaRPr lang="en-US" sz="1000" dirty="0"/>
          </a:p>
        </p:txBody>
      </p:sp>
      <p:sp>
        <p:nvSpPr>
          <p:cNvPr id="65" name="Shape 63"/>
          <p:cNvSpPr/>
          <p:nvPr/>
        </p:nvSpPr>
        <p:spPr>
          <a:xfrm>
            <a:off x="6278728" y="3712464"/>
            <a:ext cx="5346040" cy="548640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6324448" y="3712464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7" name="Shape 65"/>
          <p:cNvSpPr/>
          <p:nvPr/>
        </p:nvSpPr>
        <p:spPr>
          <a:xfrm>
            <a:off x="6781648" y="3831336"/>
            <a:ext cx="310896" cy="310896"/>
          </a:xfrm>
          <a:prstGeom prst="ellipse">
            <a:avLst/>
          </a:prstGeom>
          <a:solidFill>
            <a:srgbClr val="00A3A1"/>
          </a:solidFill>
          <a:ln/>
        </p:spPr>
      </p:sp>
      <p:sp>
        <p:nvSpPr>
          <p:cNvPr id="68" name="Text 66"/>
          <p:cNvSpPr/>
          <p:nvPr/>
        </p:nvSpPr>
        <p:spPr>
          <a:xfrm>
            <a:off x="6781648" y="383133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</a:t>
            </a:r>
            <a:endParaRPr lang="en-US" sz="1100" dirty="0"/>
          </a:p>
        </p:txBody>
      </p:sp>
      <p:sp>
        <p:nvSpPr>
          <p:cNvPr id="69" name="Text 67"/>
          <p:cNvSpPr/>
          <p:nvPr/>
        </p:nvSpPr>
        <p:spPr>
          <a:xfrm>
            <a:off x="7193128" y="3712464"/>
            <a:ext cx="4340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Ordonnance 12-02 du 13 février 2012</a:t>
            </a:r>
            <a:endParaRPr lang="en-US" sz="1000" dirty="0"/>
          </a:p>
        </p:txBody>
      </p:sp>
      <p:sp>
        <p:nvSpPr>
          <p:cNvPr id="70" name="Shape 68"/>
          <p:cNvSpPr/>
          <p:nvPr/>
        </p:nvSpPr>
        <p:spPr>
          <a:xfrm>
            <a:off x="6278728" y="4270248"/>
            <a:ext cx="5346040" cy="548640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6324448" y="4270248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2" name="Shape 70"/>
          <p:cNvSpPr/>
          <p:nvPr/>
        </p:nvSpPr>
        <p:spPr>
          <a:xfrm>
            <a:off x="6781648" y="4389120"/>
            <a:ext cx="310896" cy="310896"/>
          </a:xfrm>
          <a:prstGeom prst="ellipse">
            <a:avLst/>
          </a:prstGeom>
          <a:solidFill>
            <a:srgbClr val="00A3A1"/>
          </a:solidFill>
          <a:ln/>
        </p:spPr>
      </p:sp>
      <p:sp>
        <p:nvSpPr>
          <p:cNvPr id="73" name="Text 71"/>
          <p:cNvSpPr/>
          <p:nvPr/>
        </p:nvSpPr>
        <p:spPr>
          <a:xfrm>
            <a:off x="6781648" y="438912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</a:t>
            </a:r>
            <a:endParaRPr lang="en-US" sz="1100" dirty="0"/>
          </a:p>
        </p:txBody>
      </p:sp>
      <p:sp>
        <p:nvSpPr>
          <p:cNvPr id="74" name="Text 72"/>
          <p:cNvSpPr/>
          <p:nvPr/>
        </p:nvSpPr>
        <p:spPr>
          <a:xfrm>
            <a:off x="7193128" y="4270248"/>
            <a:ext cx="4340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Désignation des commissaires aux comptes</a:t>
            </a:r>
            <a:endParaRPr lang="en-US" sz="1000" dirty="0"/>
          </a:p>
        </p:txBody>
      </p:sp>
      <p:sp>
        <p:nvSpPr>
          <p:cNvPr id="75" name="Shape 73"/>
          <p:cNvSpPr/>
          <p:nvPr/>
        </p:nvSpPr>
        <p:spPr>
          <a:xfrm>
            <a:off x="6278728" y="4828032"/>
            <a:ext cx="5346040" cy="548640"/>
          </a:xfrm>
          <a:prstGeom prst="rect">
            <a:avLst/>
          </a:prstGeom>
          <a:solidFill>
            <a:srgbClr val="F7F9FC"/>
          </a:solidFill>
          <a:ln w="9525">
            <a:solidFill>
              <a:srgbClr val="D2D9E6"/>
            </a:solidFill>
            <a:prstDash val="solid"/>
          </a:ln>
        </p:spPr>
      </p:sp>
      <p:sp>
        <p:nvSpPr>
          <p:cNvPr id="76" name="Text 74"/>
          <p:cNvSpPr/>
          <p:nvPr/>
        </p:nvSpPr>
        <p:spPr>
          <a:xfrm>
            <a:off x="6324448" y="4828032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7" name="Shape 75"/>
          <p:cNvSpPr/>
          <p:nvPr/>
        </p:nvSpPr>
        <p:spPr>
          <a:xfrm>
            <a:off x="6781648" y="4946904"/>
            <a:ext cx="310896" cy="310896"/>
          </a:xfrm>
          <a:prstGeom prst="ellipse">
            <a:avLst/>
          </a:prstGeom>
          <a:solidFill>
            <a:srgbClr val="00A3A1"/>
          </a:solidFill>
          <a:ln/>
        </p:spPr>
      </p:sp>
      <p:sp>
        <p:nvSpPr>
          <p:cNvPr id="78" name="Text 76"/>
          <p:cNvSpPr/>
          <p:nvPr/>
        </p:nvSpPr>
        <p:spPr>
          <a:xfrm>
            <a:off x="6781648" y="494690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</a:t>
            </a:r>
            <a:endParaRPr lang="en-US" sz="1100" dirty="0"/>
          </a:p>
        </p:txBody>
      </p:sp>
      <p:sp>
        <p:nvSpPr>
          <p:cNvPr id="79" name="Text 77"/>
          <p:cNvSpPr/>
          <p:nvPr/>
        </p:nvSpPr>
        <p:spPr>
          <a:xfrm>
            <a:off x="7193128" y="4828032"/>
            <a:ext cx="4340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Indépendance d'esprit et d'apparence</a:t>
            </a:r>
            <a:endParaRPr lang="en-US" sz="1000" dirty="0"/>
          </a:p>
        </p:txBody>
      </p:sp>
      <p:sp>
        <p:nvSpPr>
          <p:cNvPr id="80" name="Shape 78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82" name="Text 80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08H30 · PLÉNIÈRE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Accueil, présentation et auto-positionnement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481328"/>
            <a:ext cx="5349240" cy="45262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66928" y="1481328"/>
            <a:ext cx="5349240" cy="621792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481328"/>
            <a:ext cx="4892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Objectifs de la séquence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41248" y="2258568"/>
            <a:ext cx="48006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Établir un climat de confiance favorable aux échanges.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Présenter le programme global de 42 heures et situer la journée.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Évaluer le niveau initial pour adapter le rythme et les illustrations.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Recueillir les attentes et difficultés rencontrées en exercice.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6281928" y="1481328"/>
            <a:ext cx="5349240" cy="45262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281928" y="1481328"/>
            <a:ext cx="5349240" cy="621792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11" name="Text 9"/>
          <p:cNvSpPr/>
          <p:nvPr/>
        </p:nvSpPr>
        <p:spPr>
          <a:xfrm>
            <a:off x="6537960" y="1481328"/>
            <a:ext cx="4892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Auto-positionnement (15 min)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556248" y="2258568"/>
            <a:ext cx="48006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Hiérarchie des sources normatives algériennes (3 Q)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Articulation NAA / ISA / Code de commerce (3 Q)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Principes déontologiques et incompatibilités (3 Q)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Procédure d'acceptation et lettre de mission (3 Q)</a:t>
            </a:r>
            <a:endParaRPr lang="en-US" sz="12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Dispositif LBC/FT et bénéficiaire effectif (3 Q)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SYNTHÈSE DE LA JOURNÉE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Points clés à retenir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481328"/>
            <a:ext cx="11057839" cy="6400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5528" y="1627632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44168" y="1481328"/>
            <a:ext cx="10051999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référentiel NAA est opposable (décret 11-202) et fonde la responsabilité du CAC.</a:t>
            </a:r>
            <a:endParaRPr lang="en-US" sz="1250" dirty="0"/>
          </a:p>
        </p:txBody>
      </p:sp>
      <p:sp>
        <p:nvSpPr>
          <p:cNvPr id="8" name="Shape 5"/>
          <p:cNvSpPr/>
          <p:nvPr/>
        </p:nvSpPr>
        <p:spPr>
          <a:xfrm>
            <a:off x="566928" y="2231136"/>
            <a:ext cx="11057839" cy="6400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528" y="2377440"/>
            <a:ext cx="365760" cy="36576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344168" y="2231136"/>
            <a:ext cx="10051999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Code de déontologie (annexe loi 10-01) repose sur l'approche menaces / sauvegardes.</a:t>
            </a:r>
            <a:endParaRPr lang="en-US" sz="1250" dirty="0"/>
          </a:p>
        </p:txBody>
      </p:sp>
      <p:sp>
        <p:nvSpPr>
          <p:cNvPr id="11" name="Shape 7"/>
          <p:cNvSpPr/>
          <p:nvPr/>
        </p:nvSpPr>
        <p:spPr>
          <a:xfrm>
            <a:off x="566928" y="2980944"/>
            <a:ext cx="11057839" cy="6400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28" y="3127248"/>
            <a:ext cx="365760" cy="36576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344168" y="2980944"/>
            <a:ext cx="10051999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L'acceptation d'un mandat (NAA 210) est un acte fondateur, documenté au dossier permanent.</a:t>
            </a:r>
            <a:endParaRPr lang="en-US" sz="1250" dirty="0"/>
          </a:p>
        </p:txBody>
      </p:sp>
      <p:sp>
        <p:nvSpPr>
          <p:cNvPr id="14" name="Shape 9"/>
          <p:cNvSpPr/>
          <p:nvPr/>
        </p:nvSpPr>
        <p:spPr>
          <a:xfrm>
            <a:off x="566928" y="3730752"/>
            <a:ext cx="11057839" cy="6400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528" y="3877056"/>
            <a:ext cx="365760" cy="365760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1344168" y="3730752"/>
            <a:ext cx="10051999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Mandat de 3 exercices, renouvelable une seule fois (art. 27 loi 10-01) — rotation obligatoire au-delà.</a:t>
            </a:r>
            <a:endParaRPr lang="en-US" sz="1250" dirty="0"/>
          </a:p>
        </p:txBody>
      </p:sp>
      <p:sp>
        <p:nvSpPr>
          <p:cNvPr id="17" name="Shape 11"/>
          <p:cNvSpPr/>
          <p:nvPr/>
        </p:nvSpPr>
        <p:spPr>
          <a:xfrm>
            <a:off x="566928" y="4480560"/>
            <a:ext cx="11057839" cy="6400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5528" y="4626864"/>
            <a:ext cx="365760" cy="365760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1344168" y="4480560"/>
            <a:ext cx="10051999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 toujours assujettie (715 bis 4 et s.) ; SARL si CA ≥ 10 M DA ; EURL dispensée quel que soit le CA.</a:t>
            </a:r>
            <a:endParaRPr lang="en-US" sz="1250" dirty="0"/>
          </a:p>
        </p:txBody>
      </p:sp>
      <p:sp>
        <p:nvSpPr>
          <p:cNvPr id="20" name="Shape 13"/>
          <p:cNvSpPr/>
          <p:nvPr/>
        </p:nvSpPr>
        <p:spPr>
          <a:xfrm>
            <a:off x="566928" y="5230368"/>
            <a:ext cx="11057839" cy="6400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pic>
        <p:nvPicPr>
          <p:cNvPr id="21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5528" y="5376672"/>
            <a:ext cx="365760" cy="365760"/>
          </a:xfrm>
          <a:prstGeom prst="rect">
            <a:avLst/>
          </a:prstGeom>
        </p:spPr>
      </p:pic>
      <p:sp>
        <p:nvSpPr>
          <p:cNvPr id="22" name="Text 14"/>
          <p:cNvSpPr/>
          <p:nvPr/>
        </p:nvSpPr>
        <p:spPr>
          <a:xfrm>
            <a:off x="1344168" y="5230368"/>
            <a:ext cx="10051999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CAC est assujetti LBC/FT : approche par les risques, BE &gt; 25 %, déclaration à la CTRF, pas de tipping-off.</a:t>
            </a:r>
            <a:endParaRPr lang="en-US" sz="1250" dirty="0"/>
          </a:p>
        </p:txBody>
      </p:sp>
      <p:sp>
        <p:nvSpPr>
          <p:cNvPr id="23" name="Shape 15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24" name="Text 16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25" name="Text 17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61</a:t>
            </a:r>
            <a:endParaRPr lang="en-US" sz="900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POUR ALLER PLUS LOIN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Références réglementaires et professionnelles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481328"/>
            <a:ext cx="5349240" cy="45262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66928" y="1481328"/>
            <a:ext cx="5349240" cy="621792"/>
          </a:xfrm>
          <a:prstGeom prst="rect">
            <a:avLst/>
          </a:prstGeom>
          <a:solidFill>
            <a:srgbClr val="00338D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481328"/>
            <a:ext cx="4892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Textes algériens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41248" y="2258568"/>
            <a:ext cx="48006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Loi 10-01 (29/6/2010) — professions comptables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Loi 07-11 (25/11/2007) — SCF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Loi 05-01 (6/2/2005) mod. ordonnance 12-02 — LBC/FT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Code de commerce, art. 715 bis 4 à 715 bis 14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LFC 2005 (art. 12) mod. LF 2010 (art. 44) — seuils SARL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Décrets 11-24, 11-26, 11-32, 11-202 ; arrêté du 26/7/2008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6281928" y="1481328"/>
            <a:ext cx="5349240" cy="452628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281928" y="1481328"/>
            <a:ext cx="5349240" cy="621792"/>
          </a:xfrm>
          <a:prstGeom prst="rect">
            <a:avLst/>
          </a:prstGeom>
          <a:solidFill>
            <a:srgbClr val="00A3A1"/>
          </a:solidFill>
          <a:ln/>
        </p:spPr>
      </p:sp>
      <p:sp>
        <p:nvSpPr>
          <p:cNvPr id="11" name="Text 9"/>
          <p:cNvSpPr/>
          <p:nvPr/>
        </p:nvSpPr>
        <p:spPr>
          <a:xfrm>
            <a:off x="6537960" y="1481328"/>
            <a:ext cx="4892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Normes &amp; doctrine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556248" y="2258568"/>
            <a:ext cx="4800600" cy="3611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Décisions NAA : 002/2016, 150/2016, 23/2017, 77/2017 ; NAGQ 1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Code de déontologie (annexe loi 10-01)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Code d'éthique IFAC (IESBA) ; normes ISA (IAASB) ; IAS/IFRS (IASB)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 recommandations du GAFI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 GAFIMOAN (MENAFATF) juillet 2023 ; liste grise GAFI octobre 2024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Boccon-Gibod &amp; Vilmint, Boîte à outils de l'Auditeur financier, Dunod, 2022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62</a:t>
            </a:r>
            <a:endParaRPr lang="en-US" sz="900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ANNEXES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Outils 1 à 6 adaptés au contexte algérien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66928" y="1691640"/>
            <a:ext cx="3442106" cy="192024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95528" y="1965960"/>
            <a:ext cx="777240" cy="777240"/>
          </a:xfrm>
          <a:prstGeom prst="ellipse">
            <a:avLst/>
          </a:prstGeom>
          <a:solidFill>
            <a:srgbClr val="00338D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78408" y="2148840"/>
            <a:ext cx="411480" cy="41148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709928" y="2011680"/>
            <a:ext cx="216194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Outil 1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795528" y="2834640"/>
            <a:ext cx="298490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Hiérarchie des sources normatives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4374794" y="1691640"/>
            <a:ext cx="3442106" cy="192024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603394" y="1965960"/>
            <a:ext cx="777240" cy="777240"/>
          </a:xfrm>
          <a:prstGeom prst="ellipse">
            <a:avLst/>
          </a:prstGeom>
          <a:solidFill>
            <a:srgbClr val="1E49E2"/>
          </a:solidFill>
          <a:ln/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6274" y="2148840"/>
            <a:ext cx="411480" cy="4114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517794" y="2011680"/>
            <a:ext cx="216194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Outil 2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4603394" y="2834640"/>
            <a:ext cx="298490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Grille menaces / sauvegardes (vierge)</a:t>
            </a:r>
            <a:endParaRPr lang="en-US" sz="1200" dirty="0"/>
          </a:p>
        </p:txBody>
      </p:sp>
      <p:sp>
        <p:nvSpPr>
          <p:cNvPr id="15" name="Shape 11"/>
          <p:cNvSpPr/>
          <p:nvPr/>
        </p:nvSpPr>
        <p:spPr>
          <a:xfrm>
            <a:off x="8182661" y="1691640"/>
            <a:ext cx="3442106" cy="192024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8411261" y="1965960"/>
            <a:ext cx="777240" cy="777240"/>
          </a:xfrm>
          <a:prstGeom prst="ellipse">
            <a:avLst/>
          </a:prstGeom>
          <a:solidFill>
            <a:srgbClr val="0091DA"/>
          </a:solidFill>
          <a:ln/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4141" y="2148840"/>
            <a:ext cx="411480" cy="41148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9325661" y="2011680"/>
            <a:ext cx="216194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Outil 3</a:t>
            </a:r>
            <a:endParaRPr lang="en-US" sz="1600" dirty="0"/>
          </a:p>
        </p:txBody>
      </p:sp>
      <p:sp>
        <p:nvSpPr>
          <p:cNvPr id="19" name="Text 14"/>
          <p:cNvSpPr/>
          <p:nvPr/>
        </p:nvSpPr>
        <p:spPr>
          <a:xfrm>
            <a:off x="8411261" y="2834640"/>
            <a:ext cx="298490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Sources de veille — check-list cabinet</a:t>
            </a:r>
            <a:endParaRPr lang="en-US" sz="1200" dirty="0"/>
          </a:p>
        </p:txBody>
      </p:sp>
      <p:sp>
        <p:nvSpPr>
          <p:cNvPr id="20" name="Shape 15"/>
          <p:cNvSpPr/>
          <p:nvPr/>
        </p:nvSpPr>
        <p:spPr>
          <a:xfrm>
            <a:off x="566928" y="3840480"/>
            <a:ext cx="3442106" cy="192024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795528" y="4114800"/>
            <a:ext cx="777240" cy="777240"/>
          </a:xfrm>
          <a:prstGeom prst="ellipse">
            <a:avLst/>
          </a:prstGeom>
          <a:solidFill>
            <a:srgbClr val="00A3A1"/>
          </a:solidFill>
          <a:ln/>
        </p:spPr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8408" y="4297680"/>
            <a:ext cx="411480" cy="41148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1709928" y="4160520"/>
            <a:ext cx="216194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Outil 4</a:t>
            </a:r>
            <a:endParaRPr lang="en-US" sz="1600" dirty="0"/>
          </a:p>
        </p:txBody>
      </p:sp>
      <p:sp>
        <p:nvSpPr>
          <p:cNvPr id="24" name="Text 18"/>
          <p:cNvSpPr/>
          <p:nvPr/>
        </p:nvSpPr>
        <p:spPr>
          <a:xfrm>
            <a:off x="795528" y="4983480"/>
            <a:ext cx="298490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de veille du cabinet (template)</a:t>
            </a:r>
            <a:endParaRPr lang="en-US" sz="1200" dirty="0"/>
          </a:p>
        </p:txBody>
      </p:sp>
      <p:sp>
        <p:nvSpPr>
          <p:cNvPr id="25" name="Shape 19"/>
          <p:cNvSpPr/>
          <p:nvPr/>
        </p:nvSpPr>
        <p:spPr>
          <a:xfrm>
            <a:off x="4374794" y="3840480"/>
            <a:ext cx="3442106" cy="192024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26" name="Shape 20"/>
          <p:cNvSpPr/>
          <p:nvPr/>
        </p:nvSpPr>
        <p:spPr>
          <a:xfrm>
            <a:off x="4603394" y="4114800"/>
            <a:ext cx="777240" cy="777240"/>
          </a:xfrm>
          <a:prstGeom prst="ellipse">
            <a:avLst/>
          </a:prstGeom>
          <a:solidFill>
            <a:srgbClr val="6E2585"/>
          </a:solidFill>
          <a:ln/>
        </p:spPr>
      </p:sp>
      <p:pic>
        <p:nvPicPr>
          <p:cNvPr id="27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6274" y="4297680"/>
            <a:ext cx="411480" cy="411480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5517794" y="4160520"/>
            <a:ext cx="216194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Outil 5</a:t>
            </a:r>
            <a:endParaRPr lang="en-US" sz="1600" dirty="0"/>
          </a:p>
        </p:txBody>
      </p:sp>
      <p:sp>
        <p:nvSpPr>
          <p:cNvPr id="29" name="Text 22"/>
          <p:cNvSpPr/>
          <p:nvPr/>
        </p:nvSpPr>
        <p:spPr>
          <a:xfrm>
            <a:off x="4603394" y="4983480"/>
            <a:ext cx="298490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Questionnaire d'acceptation (NAA 210)</a:t>
            </a:r>
            <a:endParaRPr lang="en-US" sz="1200" dirty="0"/>
          </a:p>
        </p:txBody>
      </p:sp>
      <p:sp>
        <p:nvSpPr>
          <p:cNvPr id="30" name="Shape 23"/>
          <p:cNvSpPr/>
          <p:nvPr/>
        </p:nvSpPr>
        <p:spPr>
          <a:xfrm>
            <a:off x="8182661" y="3840480"/>
            <a:ext cx="3442106" cy="1920240"/>
          </a:xfrm>
          <a:prstGeom prst="rect">
            <a:avLst/>
          </a:prstGeom>
          <a:solidFill>
            <a:srgbClr val="F4F6FB"/>
          </a:solidFill>
          <a:ln w="12700">
            <a:solidFill>
              <a:srgbClr val="D2D9E6"/>
            </a:solidFill>
            <a:prstDash val="solid"/>
          </a:ln>
          <a:effectLst>
            <a:outerShdw sx="100000" sy="100000" kx="0" ky="0" algn="bl" rotWithShape="0" blurRad="88900" dist="38100" dir="5400000">
              <a:srgbClr val="9AA7BD">
                <a:alpha val="22000"/>
              </a:srgbClr>
            </a:outerShdw>
          </a:effectLst>
        </p:spPr>
      </p:sp>
      <p:sp>
        <p:nvSpPr>
          <p:cNvPr id="31" name="Shape 24"/>
          <p:cNvSpPr/>
          <p:nvPr/>
        </p:nvSpPr>
        <p:spPr>
          <a:xfrm>
            <a:off x="8411261" y="4114800"/>
            <a:ext cx="777240" cy="777240"/>
          </a:xfrm>
          <a:prstGeom prst="ellipse">
            <a:avLst/>
          </a:prstGeom>
          <a:solidFill>
            <a:srgbClr val="C6007E"/>
          </a:solidFill>
          <a:ln/>
        </p:spPr>
      </p:sp>
      <p:pic>
        <p:nvPicPr>
          <p:cNvPr id="32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94141" y="4297680"/>
            <a:ext cx="411480" cy="411480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9325661" y="4160520"/>
            <a:ext cx="216194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Outil 6</a:t>
            </a:r>
            <a:endParaRPr lang="en-US" sz="1600" dirty="0"/>
          </a:p>
        </p:txBody>
      </p:sp>
      <p:sp>
        <p:nvSpPr>
          <p:cNvPr id="34" name="Text 26"/>
          <p:cNvSpPr/>
          <p:nvPr/>
        </p:nvSpPr>
        <p:spPr>
          <a:xfrm>
            <a:off x="8411261" y="4983480"/>
            <a:ext cx="298490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024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Grille d'évaluation du risque LBC/FT</a:t>
            </a:r>
            <a:endParaRPr lang="en-US" sz="1200" dirty="0"/>
          </a:p>
        </p:txBody>
      </p:sp>
      <p:sp>
        <p:nvSpPr>
          <p:cNvPr id="35" name="Shape 27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36" name="Text 28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37" name="Text 29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63</a:t>
            </a:r>
            <a:endParaRPr lang="en-US" sz="900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3">
    <p:bg>
      <p:bgPr>
        <a:solidFill>
          <a:srgbClr val="071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00A3A1"/>
          </a:solidFill>
          <a:ln/>
        </p:spPr>
      </p:sp>
      <p:sp>
        <p:nvSpPr>
          <p:cNvPr id="3" name="Shape 1"/>
          <p:cNvSpPr/>
          <p:nvPr/>
        </p:nvSpPr>
        <p:spPr>
          <a:xfrm>
            <a:off x="566928" y="822960"/>
            <a:ext cx="457200" cy="457200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4" name="Shape 2"/>
          <p:cNvSpPr/>
          <p:nvPr/>
        </p:nvSpPr>
        <p:spPr>
          <a:xfrm>
            <a:off x="818388" y="905256"/>
            <a:ext cx="457200" cy="457200"/>
          </a:xfrm>
          <a:prstGeom prst="rect">
            <a:avLst/>
          </a:prstGeom>
          <a:solidFill>
            <a:srgbClr val="0091DA">
              <a:alpha val="7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1069848" y="987552"/>
            <a:ext cx="457200" cy="457200"/>
          </a:xfrm>
          <a:prstGeom prst="rect">
            <a:avLst/>
          </a:prstGeom>
          <a:solidFill>
            <a:srgbClr val="00A3A1">
              <a:alpha val="65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566928" y="228600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 du Jour 1</a:t>
            </a:r>
            <a:endParaRPr lang="en-US" sz="4600" dirty="0"/>
          </a:p>
        </p:txBody>
      </p:sp>
      <p:sp>
        <p:nvSpPr>
          <p:cNvPr id="7" name="Shape 5"/>
          <p:cNvSpPr/>
          <p:nvPr/>
        </p:nvSpPr>
        <p:spPr>
          <a:xfrm>
            <a:off x="566928" y="3611880"/>
            <a:ext cx="11057839" cy="1325880"/>
          </a:xfrm>
          <a:prstGeom prst="rect">
            <a:avLst/>
          </a:prstGeom>
          <a:solidFill>
            <a:srgbClr val="0E255E"/>
          </a:solidFill>
          <a:ln/>
        </p:spPr>
      </p:sp>
      <p:sp>
        <p:nvSpPr>
          <p:cNvPr id="8" name="Text 6"/>
          <p:cNvSpPr/>
          <p:nvPr/>
        </p:nvSpPr>
        <p:spPr>
          <a:xfrm>
            <a:off x="932688" y="3611880"/>
            <a:ext cx="10326319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A3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Jour 2  </a:t>
            </a:r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Formalisation, dossier d'audit et communication (NAA 230, 260, 265)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66928" y="516636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AFC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Dossier 2 de la « Boîte à outils de l'Auditeur financier » — outils 7 à 16, adaptation algérienne.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66928" y="585216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FA0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Merci de votre attention.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457200"/>
            <a:ext cx="128016" cy="128016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3" name="Text 1"/>
          <p:cNvSpPr/>
          <p:nvPr/>
        </p:nvSpPr>
        <p:spPr>
          <a:xfrm>
            <a:off x="804672" y="393192"/>
            <a:ext cx="10972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E49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ARCHITECTURE DU PROGRAMME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66928" y="658368"/>
            <a:ext cx="11064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cycle complet — 7 journées</a:t>
            </a:r>
            <a:endParaRPr lang="en-US" sz="25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66928" y="1691640"/>
          <a:ext cx="11057839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9411919"/>
              </a:tblGrid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Jour</a:t>
                      </a:r>
                      <a:endParaRPr lang="en-US" sz="13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8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Thématique</a:t>
                      </a:r>
                      <a:endParaRPr lang="en-US" sz="13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8D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00338D"/>
                          </a:solidFill>
                        </a:rPr>
                        <a:t>Jour 1</a:t>
                      </a:r>
                      <a:endParaRPr lang="en-US" sz="12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20242E"/>
                          </a:solidFill>
                        </a:rPr>
                        <a:t>Cadre normatif algérien, déontologie et acceptation du mandat</a:t>
                      </a:r>
                      <a:endParaRPr lang="en-US" sz="12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00338D"/>
                          </a:solidFill>
                        </a:rPr>
                        <a:t>Jour 2</a:t>
                      </a:r>
                      <a:endParaRPr lang="en-US" sz="12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20242E"/>
                          </a:solidFill>
                        </a:rPr>
                        <a:t>Formalisation, dossier d'audit et communication (NAA 230, 260, 265)</a:t>
                      </a:r>
                      <a:endParaRPr lang="en-US" sz="12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00338D"/>
                          </a:solidFill>
                        </a:rPr>
                        <a:t>Jour 3</a:t>
                      </a:r>
                      <a:endParaRPr lang="en-US" sz="12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20242E"/>
                          </a:solidFill>
                        </a:rPr>
                        <a:t>Approche par les risques et phase préliminaire (NAA 315, 320, 330)</a:t>
                      </a:r>
                      <a:endParaRPr lang="en-US" sz="12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00338D"/>
                          </a:solidFill>
                        </a:rPr>
                        <a:t>Jour 4</a:t>
                      </a:r>
                      <a:endParaRPr lang="en-US" sz="12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20242E"/>
                          </a:solidFill>
                        </a:rPr>
                        <a:t>Techniques d'audit fondamentales (NAA 500, 505, 520, 530)</a:t>
                      </a:r>
                      <a:endParaRPr lang="en-US" sz="12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00338D"/>
                          </a:solidFill>
                        </a:rPr>
                        <a:t>Jour 5</a:t>
                      </a:r>
                      <a:endParaRPr lang="en-US" sz="12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20242E"/>
                          </a:solidFill>
                        </a:rPr>
                        <a:t>Audit des comptes d'actif selon le SCF</a:t>
                      </a:r>
                      <a:endParaRPr lang="en-US" sz="12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00338D"/>
                          </a:solidFill>
                        </a:rPr>
                        <a:t>Jour 6</a:t>
                      </a:r>
                      <a:endParaRPr lang="en-US" sz="12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20242E"/>
                          </a:solidFill>
                        </a:rPr>
                        <a:t>Audit des comptes de passif, procédures analytiques et continuité</a:t>
                      </a:r>
                      <a:endParaRPr lang="en-US" sz="12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A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00338D"/>
                          </a:solidFill>
                        </a:rPr>
                        <a:t>Jour 7</a:t>
                      </a:r>
                      <a:endParaRPr lang="en-US" sz="12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dirty="0">
                          <a:solidFill>
                            <a:srgbClr val="20242E"/>
                          </a:solidFill>
                        </a:rPr>
                        <a:t>Comptes consolidés et synthèse de mission</a:t>
                      </a:r>
                      <a:endParaRPr lang="en-US" sz="12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2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566928" y="6437376"/>
            <a:ext cx="11057839" cy="0"/>
          </a:xfrm>
          <a:prstGeom prst="line">
            <a:avLst/>
          </a:prstGeom>
          <a:noFill/>
          <a:ln w="12700">
            <a:solidFill>
              <a:srgbClr val="D2D9E6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566928" y="649224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4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continue CAC — Algérie   |   Jour 1 : Cadre normatif, déontologie &amp; acceptation du mandat</a:t>
            </a:r>
            <a:endParaRPr lang="en-US" sz="850" dirty="0"/>
          </a:p>
        </p:txBody>
      </p:sp>
      <p:sp>
        <p:nvSpPr>
          <p:cNvPr id="8" name="Text 5"/>
          <p:cNvSpPr/>
          <p:nvPr/>
        </p:nvSpPr>
        <p:spPr>
          <a:xfrm>
            <a:off x="10710367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33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71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00A3A1"/>
          </a:solidFill>
          <a:ln/>
        </p:spPr>
      </p:sp>
      <p:sp>
        <p:nvSpPr>
          <p:cNvPr id="3" name="Shape 1"/>
          <p:cNvSpPr/>
          <p:nvPr/>
        </p:nvSpPr>
        <p:spPr>
          <a:xfrm>
            <a:off x="9448495" y="4846320"/>
            <a:ext cx="566928" cy="566928"/>
          </a:xfrm>
          <a:prstGeom prst="rect">
            <a:avLst/>
          </a:prstGeom>
          <a:solidFill>
            <a:srgbClr val="1E49E2"/>
          </a:solidFill>
          <a:ln/>
        </p:spPr>
      </p:sp>
      <p:sp>
        <p:nvSpPr>
          <p:cNvPr id="4" name="Shape 2"/>
          <p:cNvSpPr/>
          <p:nvPr/>
        </p:nvSpPr>
        <p:spPr>
          <a:xfrm>
            <a:off x="9760306" y="4948367"/>
            <a:ext cx="566928" cy="566928"/>
          </a:xfrm>
          <a:prstGeom prst="rect">
            <a:avLst/>
          </a:prstGeom>
          <a:solidFill>
            <a:srgbClr val="0091DA">
              <a:alpha val="7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10072116" y="5050414"/>
            <a:ext cx="566928" cy="566928"/>
          </a:xfrm>
          <a:prstGeom prst="rect">
            <a:avLst/>
          </a:prstGeom>
          <a:solidFill>
            <a:srgbClr val="00A3A1">
              <a:alpha val="65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566928" y="1280160"/>
            <a:ext cx="3657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0" b="1" dirty="0">
                <a:solidFill>
                  <a:srgbClr val="1330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2000" dirty="0"/>
          </a:p>
        </p:txBody>
      </p:sp>
      <p:sp>
        <p:nvSpPr>
          <p:cNvPr id="7" name="Shape 5"/>
          <p:cNvSpPr/>
          <p:nvPr/>
        </p:nvSpPr>
        <p:spPr>
          <a:xfrm>
            <a:off x="612648" y="3200400"/>
            <a:ext cx="868680" cy="868680"/>
          </a:xfrm>
          <a:prstGeom prst="ellipse">
            <a:avLst/>
          </a:prstGeom>
          <a:solidFill>
            <a:srgbClr val="1E49E2"/>
          </a:solidFill>
          <a:ln/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3410712"/>
            <a:ext cx="448056" cy="448056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709928" y="3264408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00A3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09h00 · OUTIL 1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1709928" y="361188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Cadre légal et normatif de la profession</a:t>
            </a:r>
            <a:endParaRPr lang="en-US" sz="3200" dirty="0"/>
          </a:p>
        </p:txBody>
      </p:sp>
      <p:sp>
        <p:nvSpPr>
          <p:cNvPr id="11" name="Text 8"/>
          <p:cNvSpPr/>
          <p:nvPr/>
        </p:nvSpPr>
        <p:spPr>
          <a:xfrm>
            <a:off x="1709928" y="4663440"/>
            <a:ext cx="9875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FC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Réforme 2007-2010, architecture institutionnelle, hiérarchie des sources et désignation du CAC.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73</Slides>
  <Notes>73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7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Slide 69</vt:lpstr>
      <vt:lpstr>Slide 70</vt:lpstr>
      <vt:lpstr>Slide 71</vt:lpstr>
      <vt:lpstr>Slide 72</vt:lpstr>
      <vt:lpstr>Slide 73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Jour 1 – Cadre normatif, déontologie et acceptation du mandat (détaillé)</dc:title>
  <dc:subject>PptxGenJS Presentation</dc:subject>
  <dc:creator>Formation continue CAC – Algérie</dc:creator>
  <cp:lastModifiedBy>Formation continue CAC – Algérie</cp:lastModifiedBy>
  <cp:revision>1</cp:revision>
  <dcterms:created xsi:type="dcterms:W3CDTF">2026-05-28T12:06:57Z</dcterms:created>
  <dcterms:modified xsi:type="dcterms:W3CDTF">2026-05-28T12:06:57Z</dcterms:modified>
</cp:coreProperties>
</file>